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72" r:id="rId9"/>
    <p:sldId id="269" r:id="rId10"/>
    <p:sldId id="264" r:id="rId11"/>
    <p:sldId id="268" r:id="rId12"/>
    <p:sldId id="265" r:id="rId13"/>
    <p:sldId id="266" r:id="rId14"/>
    <p:sldId id="271"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58" autoAdjust="0"/>
    <p:restoredTop sz="94660"/>
  </p:normalViewPr>
  <p:slideViewPr>
    <p:cSldViewPr snapToGrid="0">
      <p:cViewPr varScale="1">
        <p:scale>
          <a:sx n="73" d="100"/>
          <a:sy n="73" d="100"/>
        </p:scale>
        <p:origin x="34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485C4F56-45C7-412C-9195-652B9F3A5F4B}" type="datetimeFigureOut">
              <a:rPr lang="de-DE" smtClean="0"/>
              <a:t>06.12.2020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011DB6D-63D7-4AA5-975A-9DE88ADA2094}" type="slidenum">
              <a:rPr lang="de-DE" smtClean="0"/>
              <a:t>‹Nr.›</a:t>
            </a:fld>
            <a:endParaRPr lang="de-DE"/>
          </a:p>
        </p:txBody>
      </p:sp>
    </p:spTree>
    <p:extLst>
      <p:ext uri="{BB962C8B-B14F-4D97-AF65-F5344CB8AC3E}">
        <p14:creationId xmlns:p14="http://schemas.microsoft.com/office/powerpoint/2010/main" val="2573541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85C4F56-45C7-412C-9195-652B9F3A5F4B}" type="datetimeFigureOut">
              <a:rPr lang="de-DE" smtClean="0"/>
              <a:t>06.12.2020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011DB6D-63D7-4AA5-975A-9DE88ADA2094}" type="slidenum">
              <a:rPr lang="de-DE" smtClean="0"/>
              <a:t>‹Nr.›</a:t>
            </a:fld>
            <a:endParaRPr lang="de-DE"/>
          </a:p>
        </p:txBody>
      </p:sp>
    </p:spTree>
    <p:extLst>
      <p:ext uri="{BB962C8B-B14F-4D97-AF65-F5344CB8AC3E}">
        <p14:creationId xmlns:p14="http://schemas.microsoft.com/office/powerpoint/2010/main" val="70444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85C4F56-45C7-412C-9195-652B9F3A5F4B}" type="datetimeFigureOut">
              <a:rPr lang="de-DE" smtClean="0"/>
              <a:t>06.12.2020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011DB6D-63D7-4AA5-975A-9DE88ADA2094}" type="slidenum">
              <a:rPr lang="de-DE" smtClean="0"/>
              <a:t>‹Nr.›</a:t>
            </a:fld>
            <a:endParaRPr lang="de-DE"/>
          </a:p>
        </p:txBody>
      </p:sp>
    </p:spTree>
    <p:extLst>
      <p:ext uri="{BB962C8B-B14F-4D97-AF65-F5344CB8AC3E}">
        <p14:creationId xmlns:p14="http://schemas.microsoft.com/office/powerpoint/2010/main" val="2636058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85C4F56-45C7-412C-9195-652B9F3A5F4B}" type="datetimeFigureOut">
              <a:rPr lang="de-DE" smtClean="0"/>
              <a:t>06.12.2020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011DB6D-63D7-4AA5-975A-9DE88ADA2094}" type="slidenum">
              <a:rPr lang="de-DE" smtClean="0"/>
              <a:t>‹Nr.›</a:t>
            </a:fld>
            <a:endParaRPr lang="de-DE"/>
          </a:p>
        </p:txBody>
      </p:sp>
    </p:spTree>
    <p:extLst>
      <p:ext uri="{BB962C8B-B14F-4D97-AF65-F5344CB8AC3E}">
        <p14:creationId xmlns:p14="http://schemas.microsoft.com/office/powerpoint/2010/main" val="1856571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485C4F56-45C7-412C-9195-652B9F3A5F4B}" type="datetimeFigureOut">
              <a:rPr lang="de-DE" smtClean="0"/>
              <a:t>06.12.2020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011DB6D-63D7-4AA5-975A-9DE88ADA2094}" type="slidenum">
              <a:rPr lang="de-DE" smtClean="0"/>
              <a:t>‹Nr.›</a:t>
            </a:fld>
            <a:endParaRPr lang="de-DE"/>
          </a:p>
        </p:txBody>
      </p:sp>
    </p:spTree>
    <p:extLst>
      <p:ext uri="{BB962C8B-B14F-4D97-AF65-F5344CB8AC3E}">
        <p14:creationId xmlns:p14="http://schemas.microsoft.com/office/powerpoint/2010/main" val="2318562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85C4F56-45C7-412C-9195-652B9F3A5F4B}" type="datetimeFigureOut">
              <a:rPr lang="de-DE" smtClean="0"/>
              <a:t>06.12.2020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011DB6D-63D7-4AA5-975A-9DE88ADA2094}" type="slidenum">
              <a:rPr lang="de-DE" smtClean="0"/>
              <a:t>‹Nr.›</a:t>
            </a:fld>
            <a:endParaRPr lang="de-DE"/>
          </a:p>
        </p:txBody>
      </p:sp>
    </p:spTree>
    <p:extLst>
      <p:ext uri="{BB962C8B-B14F-4D97-AF65-F5344CB8AC3E}">
        <p14:creationId xmlns:p14="http://schemas.microsoft.com/office/powerpoint/2010/main" val="964111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485C4F56-45C7-412C-9195-652B9F3A5F4B}" type="datetimeFigureOut">
              <a:rPr lang="de-DE" smtClean="0"/>
              <a:t>06.12.2020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011DB6D-63D7-4AA5-975A-9DE88ADA2094}" type="slidenum">
              <a:rPr lang="de-DE" smtClean="0"/>
              <a:t>‹Nr.›</a:t>
            </a:fld>
            <a:endParaRPr lang="de-DE"/>
          </a:p>
        </p:txBody>
      </p:sp>
    </p:spTree>
    <p:extLst>
      <p:ext uri="{BB962C8B-B14F-4D97-AF65-F5344CB8AC3E}">
        <p14:creationId xmlns:p14="http://schemas.microsoft.com/office/powerpoint/2010/main" val="746456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485C4F56-45C7-412C-9195-652B9F3A5F4B}" type="datetimeFigureOut">
              <a:rPr lang="de-DE" smtClean="0"/>
              <a:t>06.12.2020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011DB6D-63D7-4AA5-975A-9DE88ADA2094}" type="slidenum">
              <a:rPr lang="de-DE" smtClean="0"/>
              <a:t>‹Nr.›</a:t>
            </a:fld>
            <a:endParaRPr lang="de-DE"/>
          </a:p>
        </p:txBody>
      </p:sp>
    </p:spTree>
    <p:extLst>
      <p:ext uri="{BB962C8B-B14F-4D97-AF65-F5344CB8AC3E}">
        <p14:creationId xmlns:p14="http://schemas.microsoft.com/office/powerpoint/2010/main" val="3266736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85C4F56-45C7-412C-9195-652B9F3A5F4B}" type="datetimeFigureOut">
              <a:rPr lang="de-DE" smtClean="0"/>
              <a:t>06.12.2020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011DB6D-63D7-4AA5-975A-9DE88ADA2094}" type="slidenum">
              <a:rPr lang="de-DE" smtClean="0"/>
              <a:t>‹Nr.›</a:t>
            </a:fld>
            <a:endParaRPr lang="de-DE"/>
          </a:p>
        </p:txBody>
      </p:sp>
    </p:spTree>
    <p:extLst>
      <p:ext uri="{BB962C8B-B14F-4D97-AF65-F5344CB8AC3E}">
        <p14:creationId xmlns:p14="http://schemas.microsoft.com/office/powerpoint/2010/main" val="14911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85C4F56-45C7-412C-9195-652B9F3A5F4B}" type="datetimeFigureOut">
              <a:rPr lang="de-DE" smtClean="0"/>
              <a:t>06.12.2020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011DB6D-63D7-4AA5-975A-9DE88ADA2094}" type="slidenum">
              <a:rPr lang="de-DE" smtClean="0"/>
              <a:t>‹Nr.›</a:t>
            </a:fld>
            <a:endParaRPr lang="de-DE"/>
          </a:p>
        </p:txBody>
      </p:sp>
    </p:spTree>
    <p:extLst>
      <p:ext uri="{BB962C8B-B14F-4D97-AF65-F5344CB8AC3E}">
        <p14:creationId xmlns:p14="http://schemas.microsoft.com/office/powerpoint/2010/main" val="2088606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85C4F56-45C7-412C-9195-652B9F3A5F4B}" type="datetimeFigureOut">
              <a:rPr lang="de-DE" smtClean="0"/>
              <a:t>06.12.2020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011DB6D-63D7-4AA5-975A-9DE88ADA2094}" type="slidenum">
              <a:rPr lang="de-DE" smtClean="0"/>
              <a:t>‹Nr.›</a:t>
            </a:fld>
            <a:endParaRPr lang="de-DE"/>
          </a:p>
        </p:txBody>
      </p:sp>
    </p:spTree>
    <p:extLst>
      <p:ext uri="{BB962C8B-B14F-4D97-AF65-F5344CB8AC3E}">
        <p14:creationId xmlns:p14="http://schemas.microsoft.com/office/powerpoint/2010/main" val="3599574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C4F56-45C7-412C-9195-652B9F3A5F4B}" type="datetimeFigureOut">
              <a:rPr lang="de-DE" smtClean="0"/>
              <a:t>06.12.2020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1DB6D-63D7-4AA5-975A-9DE88ADA2094}" type="slidenum">
              <a:rPr lang="de-DE" smtClean="0"/>
              <a:t>‹Nr.›</a:t>
            </a:fld>
            <a:endParaRPr lang="de-DE"/>
          </a:p>
        </p:txBody>
      </p:sp>
    </p:spTree>
    <p:extLst>
      <p:ext uri="{BB962C8B-B14F-4D97-AF65-F5344CB8AC3E}">
        <p14:creationId xmlns:p14="http://schemas.microsoft.com/office/powerpoint/2010/main" val="2502602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eyers-hamburg.com/" TargetMode="External"/><Relationship Id="rId2" Type="http://schemas.openxmlformats.org/officeDocument/2006/relationships/hyperlink" Target="http://www.meyers-dorsten.com/" TargetMode="Externa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mailto:kjpmeyers@gmx.de"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bing.com/search?q=https%3A%2F%2Fwww.onlinesucht-ambulanz.de%2Fselbsttest&amp;form=IENTHT&amp;pc=EUPP_NMTE&amp;mkt=de-de&amp;httpsmsn=1&amp;refig=ae518beae67946948c02136df9ff0197&amp;sp=-1&amp;pq=https%3A%2F%2Fwww.onlinesucht-ambulanz.de%2Fselbsttest&amp;sc=0-46&amp;qs=n&amp;sk=&amp;cvid=ae518beae67946948c02136df9ff0197" TargetMode="External"/><Relationship Id="rId2" Type="http://schemas.openxmlformats.org/officeDocument/2006/relationships/hyperlink" Target="https://www.onlinesucht-ambulanz.de/selbsttest"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www.medien.sucht.org/" TargetMode="External"/><Relationship Id="rId4" Type="http://schemas.openxmlformats.org/officeDocument/2006/relationships/hyperlink" Target="http://www.fv-medienabhaengigkeit.de/"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563418"/>
            <a:ext cx="9144000" cy="2346037"/>
          </a:xfrm>
        </p:spPr>
        <p:txBody>
          <a:bodyPr/>
          <a:lstStyle/>
          <a:p>
            <a:r>
              <a:rPr lang="de-DE" b="1" i="1" dirty="0"/>
              <a:t>Mediensucht</a:t>
            </a:r>
          </a:p>
        </p:txBody>
      </p:sp>
      <p:sp>
        <p:nvSpPr>
          <p:cNvPr id="3" name="Untertitel 2"/>
          <p:cNvSpPr>
            <a:spLocks noGrp="1"/>
          </p:cNvSpPr>
          <p:nvPr>
            <p:ph type="subTitle" idx="1"/>
          </p:nvPr>
        </p:nvSpPr>
        <p:spPr>
          <a:xfrm>
            <a:off x="1524000" y="2909455"/>
            <a:ext cx="9144000" cy="2567709"/>
          </a:xfrm>
        </p:spPr>
        <p:txBody>
          <a:bodyPr>
            <a:normAutofit fontScale="92500" lnSpcReduction="10000"/>
          </a:bodyPr>
          <a:lstStyle/>
          <a:p>
            <a:r>
              <a:rPr lang="de-DE" sz="2200" dirty="0">
                <a:solidFill>
                  <a:srgbClr val="FF0000"/>
                </a:solidFill>
              </a:rPr>
              <a:t> Vortrag 09.05.2017, Dorsten, revidiert 12.2020</a:t>
            </a:r>
          </a:p>
          <a:p>
            <a:endParaRPr lang="de-DE" dirty="0"/>
          </a:p>
          <a:p>
            <a:r>
              <a:rPr lang="de-DE" sz="5800" dirty="0"/>
              <a:t>Dr. med. Ralph Meyers </a:t>
            </a:r>
          </a:p>
          <a:p>
            <a:r>
              <a:rPr lang="de-DE" sz="2900" dirty="0">
                <a:hlinkClick r:id="rId2"/>
              </a:rPr>
              <a:t>www.meyers-dorsten.com</a:t>
            </a:r>
            <a:r>
              <a:rPr lang="de-DE" sz="2900" dirty="0"/>
              <a:t>, </a:t>
            </a:r>
            <a:r>
              <a:rPr lang="de-DE" sz="2900" dirty="0">
                <a:hlinkClick r:id="rId3"/>
              </a:rPr>
              <a:t>www.meyers-hamburg.com</a:t>
            </a:r>
            <a:endParaRPr lang="de-DE" sz="2900" dirty="0"/>
          </a:p>
          <a:p>
            <a:r>
              <a:rPr lang="de-DE" sz="2900" dirty="0">
                <a:hlinkClick r:id="rId4"/>
              </a:rPr>
              <a:t>kjpmeyers@gmx.de</a:t>
            </a:r>
            <a:endParaRPr lang="de-DE" sz="2900" dirty="0"/>
          </a:p>
          <a:p>
            <a:endParaRPr lang="de-DE" sz="2900" dirty="0"/>
          </a:p>
          <a:p>
            <a:endParaRPr lang="de-DE" dirty="0"/>
          </a:p>
        </p:txBody>
      </p:sp>
      <p:pic>
        <p:nvPicPr>
          <p:cNvPr id="6" name="Grafik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1592199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b="1" i="1" dirty="0">
                <a:solidFill>
                  <a:srgbClr val="FF0000"/>
                </a:solidFill>
              </a:rPr>
              <a:t>Junge Konsumierende</a:t>
            </a:r>
          </a:p>
        </p:txBody>
      </p:sp>
      <p:sp>
        <p:nvSpPr>
          <p:cNvPr id="5" name="Inhaltsplatzhalter 4"/>
          <p:cNvSpPr>
            <a:spLocks noGrp="1"/>
          </p:cNvSpPr>
          <p:nvPr>
            <p:ph idx="1"/>
          </p:nvPr>
        </p:nvSpPr>
        <p:spPr/>
        <p:txBody>
          <a:bodyPr>
            <a:normAutofit fontScale="77500" lnSpcReduction="20000"/>
          </a:bodyPr>
          <a:lstStyle/>
          <a:p>
            <a:pPr marL="0" indent="0">
              <a:buNone/>
            </a:pPr>
            <a:r>
              <a:rPr lang="de-DE" dirty="0"/>
              <a:t>Mit Leidensdruck kann bei den konsumierenden Jugendlichen und jungen Erwachsenen in</a:t>
            </a:r>
          </a:p>
          <a:p>
            <a:pPr marL="0" indent="0">
              <a:buNone/>
            </a:pPr>
            <a:r>
              <a:rPr lang="de-DE" dirty="0"/>
              <a:t>der Regel nicht gerechnet werden, selbst dann nicht, wenn bereits eine erhebliche</a:t>
            </a:r>
          </a:p>
          <a:p>
            <a:pPr marL="0" indent="0">
              <a:buNone/>
            </a:pPr>
            <a:r>
              <a:rPr lang="de-DE" dirty="0"/>
              <a:t>Vernachlässigung von Schule, Ausbildung oder Beruf vorliegt. Jugendliche verfügen selten</a:t>
            </a:r>
          </a:p>
          <a:p>
            <a:pPr marL="0" indent="0">
              <a:buNone/>
            </a:pPr>
            <a:r>
              <a:rPr lang="de-DE" dirty="0"/>
              <a:t>über die für eine Verhaltensänderung notwendige Problemeinsicht bzgl. ihres</a:t>
            </a:r>
          </a:p>
          <a:p>
            <a:pPr marL="0" indent="0">
              <a:buNone/>
            </a:pPr>
            <a:r>
              <a:rPr lang="de-DE" dirty="0"/>
              <a:t>Medienkonsums und sind oft nur über ihre besorgten Eltern für professionelle beratende</a:t>
            </a:r>
          </a:p>
          <a:p>
            <a:pPr marL="0" indent="0">
              <a:buNone/>
            </a:pPr>
            <a:r>
              <a:rPr lang="de-DE" dirty="0"/>
              <a:t>oder therapeutische Hilfen zugänglich. Die für Selbsthilfekontexte notwendige</a:t>
            </a:r>
          </a:p>
          <a:p>
            <a:pPr marL="0" indent="0">
              <a:buNone/>
            </a:pPr>
            <a:r>
              <a:rPr lang="de-DE" dirty="0"/>
              <a:t>Gruppenkompetenz wird von vielen Fachleuten als mäßig bis unzureichend eingeschätzt.</a:t>
            </a:r>
          </a:p>
          <a:p>
            <a:pPr marL="0" indent="0">
              <a:buNone/>
            </a:pPr>
            <a:r>
              <a:rPr lang="de-DE" dirty="0"/>
              <a:t>Die Konsumierenden sind eher Einzelgänger und zeigen sich introvertiert. Oft fehlt es den</a:t>
            </a:r>
          </a:p>
          <a:p>
            <a:pPr marL="0" indent="0">
              <a:buNone/>
            </a:pPr>
            <a:r>
              <a:rPr lang="de-DE" dirty="0"/>
              <a:t>Jugendlichen und jungen Erwachsenen an der für Selbsthilfeangebote nötigen</a:t>
            </a:r>
          </a:p>
          <a:p>
            <a:pPr marL="0" indent="0">
              <a:buNone/>
            </a:pPr>
            <a:r>
              <a:rPr lang="de-DE" dirty="0"/>
              <a:t>Verbindlichkeit und Kontinuität.</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2881110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sz="3600" b="1" dirty="0">
                <a:solidFill>
                  <a:srgbClr val="FF0000"/>
                </a:solidFill>
              </a:rPr>
              <a:t>Junge Medienabhängige brauchen „junge Selbsthilfe“</a:t>
            </a:r>
            <a:endParaRPr lang="de-DE" sz="3600" dirty="0">
              <a:solidFill>
                <a:srgbClr val="FF0000"/>
              </a:solidFill>
            </a:endParaRPr>
          </a:p>
        </p:txBody>
      </p:sp>
      <p:sp>
        <p:nvSpPr>
          <p:cNvPr id="5" name="Inhaltsplatzhalter 4"/>
          <p:cNvSpPr>
            <a:spLocks noGrp="1"/>
          </p:cNvSpPr>
          <p:nvPr>
            <p:ph idx="1"/>
          </p:nvPr>
        </p:nvSpPr>
        <p:spPr/>
        <p:txBody>
          <a:bodyPr>
            <a:normAutofit/>
          </a:bodyPr>
          <a:lstStyle/>
          <a:p>
            <a:pPr marL="0" indent="0">
              <a:buNone/>
            </a:pPr>
            <a:r>
              <a:rPr lang="de-DE" dirty="0"/>
              <a:t>Für junge Konsumierende mit exzessivem Mediengebrauch scheint die klassische Selbsthilfe, wenn überhaupt, nur nachgeordnet sinnvoll, für minderjährige Betroffene kommt sie gar nicht in Frage. </a:t>
            </a:r>
          </a:p>
          <a:p>
            <a:pPr marL="0" indent="0">
              <a:buNone/>
            </a:pPr>
            <a:r>
              <a:rPr lang="de-DE" dirty="0"/>
              <a:t>In der Regel benötigen die jungen Konsumierenden eine Begleitung, Beratung oder Behandlung durch professionelle Einrichtungen. In diesem Kontext kann die Vorbereitung auf Gruppenarbeit sinnvoll sein und Selbsthilfe angeregt werden. Grundsätzlich scheinen die Möglichkeiten der Selbsthilfe umso eher zu greifen, je älter die Konsumierenden sind.</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3847380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b="1" i="1" dirty="0">
                <a:solidFill>
                  <a:srgbClr val="FF0000"/>
                </a:solidFill>
              </a:rPr>
              <a:t>Medienabhängige sind in der Selbsthilfe willkommen</a:t>
            </a:r>
            <a:endParaRPr lang="de-DE" i="1" dirty="0">
              <a:solidFill>
                <a:srgbClr val="FF0000"/>
              </a:solidFill>
            </a:endParaRPr>
          </a:p>
        </p:txBody>
      </p:sp>
      <p:sp>
        <p:nvSpPr>
          <p:cNvPr id="5" name="Inhaltsplatzhalter 4"/>
          <p:cNvSpPr>
            <a:spLocks noGrp="1"/>
          </p:cNvSpPr>
          <p:nvPr>
            <p:ph idx="1"/>
          </p:nvPr>
        </p:nvSpPr>
        <p:spPr/>
        <p:txBody>
          <a:bodyPr>
            <a:normAutofit fontScale="77500" lnSpcReduction="20000"/>
          </a:bodyPr>
          <a:lstStyle/>
          <a:p>
            <a:pPr marL="0" indent="0">
              <a:buNone/>
            </a:pPr>
            <a:r>
              <a:rPr lang="de-DE" dirty="0"/>
              <a:t>Die verbandliche Selbsthilfe kann mit ihren bewährten Strukturen, Erfahrungen und</a:t>
            </a:r>
          </a:p>
          <a:p>
            <a:pPr marL="0" indent="0">
              <a:buNone/>
            </a:pPr>
            <a:r>
              <a:rPr lang="de-DE" dirty="0"/>
              <a:t>Kompetenzen Zugänge für Medienabhängige bieten.</a:t>
            </a:r>
          </a:p>
          <a:p>
            <a:pPr marL="0" indent="0">
              <a:buNone/>
            </a:pPr>
            <a:r>
              <a:rPr lang="de-DE" dirty="0"/>
              <a:t>Voraussetzungen dafür sind die Offenheit für das Thema sowie die Bereitschaft zur</a:t>
            </a:r>
          </a:p>
          <a:p>
            <a:pPr marL="0" indent="0">
              <a:buNone/>
            </a:pPr>
            <a:r>
              <a:rPr lang="de-DE" dirty="0"/>
              <a:t>Aufnahme von Medienabhängigen in bestehende Gruppen. Insbesondere die Haltung der</a:t>
            </a:r>
          </a:p>
          <a:p>
            <a:pPr marL="0" indent="0">
              <a:buNone/>
            </a:pPr>
            <a:r>
              <a:rPr lang="de-DE" dirty="0"/>
              <a:t>jeweiligen Gruppe zur Problematik einer „Abstinenz von Medien“ – vor allem in der</a:t>
            </a:r>
          </a:p>
          <a:p>
            <a:pPr marL="0" indent="0">
              <a:buNone/>
            </a:pPr>
            <a:r>
              <a:rPr lang="de-DE" dirty="0"/>
              <a:t>Auseinandersetzung mit der gelebten eigenen Abstinenz – muss besprochen werden.</a:t>
            </a:r>
          </a:p>
          <a:p>
            <a:pPr marL="0" indent="0">
              <a:buNone/>
            </a:pPr>
            <a:r>
              <a:rPr lang="de-DE" dirty="0"/>
              <a:t>Insgesamt ist eine Auseinandersetzung und Sensibilisierung der verbandlichen Selbsthilfe</a:t>
            </a:r>
          </a:p>
          <a:p>
            <a:pPr marL="0" indent="0">
              <a:buNone/>
            </a:pPr>
            <a:r>
              <a:rPr lang="de-DE" dirty="0"/>
              <a:t>mit den Formen und Gefahren einer exzessiven Mediennutzung auch in den eigenen</a:t>
            </a:r>
          </a:p>
          <a:p>
            <a:pPr marL="0" indent="0">
              <a:buNone/>
            </a:pPr>
            <a:r>
              <a:rPr lang="de-DE" dirty="0"/>
              <a:t>Reihen – speziell vor dem Hintergrund der Gefahr einer Suchtverlagerung – hilfreich.</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359406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b="1" i="1" dirty="0">
                <a:solidFill>
                  <a:srgbClr val="FF0000"/>
                </a:solidFill>
              </a:rPr>
              <a:t>Literaturhinweise (Auswahl):</a:t>
            </a:r>
          </a:p>
        </p:txBody>
      </p:sp>
      <p:sp>
        <p:nvSpPr>
          <p:cNvPr id="5" name="Inhaltsplatzhalter 4"/>
          <p:cNvSpPr>
            <a:spLocks noGrp="1"/>
          </p:cNvSpPr>
          <p:nvPr>
            <p:ph idx="1"/>
          </p:nvPr>
        </p:nvSpPr>
        <p:spPr>
          <a:xfrm>
            <a:off x="838200" y="1464658"/>
            <a:ext cx="10515600" cy="4712305"/>
          </a:xfrm>
        </p:spPr>
        <p:txBody>
          <a:bodyPr>
            <a:normAutofit/>
          </a:bodyPr>
          <a:lstStyle/>
          <a:p>
            <a:r>
              <a:rPr lang="de-DE" dirty="0">
                <a:hlinkClick r:id="rId2"/>
              </a:rPr>
              <a:t>Selbsttest: </a:t>
            </a:r>
            <a:r>
              <a:rPr lang="de-DE" dirty="0">
                <a:solidFill>
                  <a:srgbClr val="006D21"/>
                </a:solidFill>
                <a:effectLst/>
              </a:rPr>
              <a:t>https://www.onlinesucht-ambulanz.de/selbsttest</a:t>
            </a:r>
            <a:br>
              <a:rPr lang="de-DE" dirty="0">
                <a:hlinkClick r:id="rId3"/>
              </a:rPr>
            </a:br>
            <a:r>
              <a:rPr lang="de-DE" dirty="0">
                <a:hlinkClick r:id="rId2"/>
              </a:rPr>
              <a:t>www.onlinesucht.de</a:t>
            </a:r>
            <a:endParaRPr lang="de-DE" dirty="0"/>
          </a:p>
          <a:p>
            <a:r>
              <a:rPr lang="de-DE" dirty="0">
                <a:hlinkClick r:id="rId4"/>
              </a:rPr>
              <a:t>www.fv-medienabhaengigkeit.de</a:t>
            </a:r>
            <a:endParaRPr lang="de-DE" dirty="0"/>
          </a:p>
          <a:p>
            <a:r>
              <a:rPr lang="de-DE" dirty="0">
                <a:hlinkClick r:id="rId5"/>
              </a:rPr>
              <a:t>www.medien.sucht.org</a:t>
            </a:r>
            <a:endParaRPr lang="de-DE" dirty="0"/>
          </a:p>
          <a:p>
            <a:r>
              <a:rPr lang="de-DE" sz="2000" b="1" dirty="0"/>
              <a:t>Computerspiel- und Internetabhängigkeit als Thema der Sucht-</a:t>
            </a:r>
            <a:r>
              <a:rPr lang="de-DE" sz="2000" b="1" dirty="0" err="1"/>
              <a:t>Selbsthilfe,</a:t>
            </a:r>
            <a:r>
              <a:rPr lang="de-DE" sz="2000" dirty="0" err="1"/>
              <a:t>Ein</a:t>
            </a:r>
            <a:r>
              <a:rPr lang="de-DE" sz="2000" dirty="0"/>
              <a:t> Diskussionspapier, Autoren: </a:t>
            </a:r>
            <a:r>
              <a:rPr lang="de-DE" sz="2000" b="1" dirty="0"/>
              <a:t>Ahrens-Lück, Bürkle, </a:t>
            </a:r>
            <a:r>
              <a:rPr lang="de-DE" sz="2000" b="1" dirty="0" err="1"/>
              <a:t>Holthaus</a:t>
            </a:r>
            <a:r>
              <a:rPr lang="de-DE" sz="2000" b="1" dirty="0"/>
              <a:t>, Kiepe, Kleinschmidt, Noack, Tremmel</a:t>
            </a:r>
          </a:p>
          <a:p>
            <a:r>
              <a:rPr lang="de-DE" sz="2000" b="1" dirty="0"/>
              <a:t>aerzteblatt.de: Internetsucht: Mehr als jeder siebte Schüler gefährdet, </a:t>
            </a:r>
            <a:r>
              <a:rPr lang="de-DE" sz="2000" i="1" dirty="0"/>
              <a:t>Mittwoch, 23. November 2016</a:t>
            </a:r>
          </a:p>
          <a:p>
            <a:r>
              <a:rPr lang="de-DE" sz="2000" b="1" dirty="0"/>
              <a:t>Internetsucht: Psychische Störungen werden verstärkt, </a:t>
            </a:r>
            <a:r>
              <a:rPr lang="de-DE" sz="2000" dirty="0"/>
              <a:t>PP 15, Ausgabe September 2016, Seite 422</a:t>
            </a:r>
          </a:p>
          <a:p>
            <a:r>
              <a:rPr lang="de-DE" sz="2000" b="1" dirty="0"/>
              <a:t>Onlinesucht – oft zu spät erkannt,</a:t>
            </a:r>
            <a:r>
              <a:rPr lang="de-DE" sz="2000" dirty="0"/>
              <a:t> </a:t>
            </a:r>
            <a:r>
              <a:rPr lang="de-DE" sz="2000" dirty="0" err="1"/>
              <a:t>Arztebl</a:t>
            </a:r>
            <a:r>
              <a:rPr lang="de-DE" sz="2000" dirty="0"/>
              <a:t> 2016; 113(38): A-1658 / B-1398 / C-1374</a:t>
            </a:r>
          </a:p>
          <a:p>
            <a:endParaRPr lang="de-DE" sz="2000" i="1" dirty="0"/>
          </a:p>
          <a:p>
            <a:endParaRPr lang="de-DE" sz="2000" dirty="0"/>
          </a:p>
        </p:txBody>
      </p:sp>
      <p:pic>
        <p:nvPicPr>
          <p:cNvPr id="6" name="Grafik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569234" y="5726094"/>
            <a:ext cx="3510787" cy="1131905"/>
          </a:xfrm>
          <a:prstGeom prst="rect">
            <a:avLst/>
          </a:prstGeom>
          <a:solidFill>
            <a:schemeClr val="accent1">
              <a:lumMod val="40000"/>
              <a:lumOff val="60000"/>
            </a:schemeClr>
          </a:solidFill>
        </p:spPr>
      </p:pic>
    </p:spTree>
    <p:extLst>
      <p:ext uri="{BB962C8B-B14F-4D97-AF65-F5344CB8AC3E}">
        <p14:creationId xmlns:p14="http://schemas.microsoft.com/office/powerpoint/2010/main" val="1688877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432263"/>
            <a:ext cx="9144000" cy="1645920"/>
          </a:xfrm>
        </p:spPr>
        <p:txBody>
          <a:bodyPr>
            <a:normAutofit fontScale="90000"/>
          </a:bodyPr>
          <a:lstStyle/>
          <a:p>
            <a:r>
              <a:rPr lang="de-DE" dirty="0"/>
              <a:t>Vielen Dank für Ihre Aufmerksamkeit</a:t>
            </a:r>
          </a:p>
        </p:txBody>
      </p:sp>
      <p:sp>
        <p:nvSpPr>
          <p:cNvPr id="3" name="Untertitel 2"/>
          <p:cNvSpPr>
            <a:spLocks noGrp="1"/>
          </p:cNvSpPr>
          <p:nvPr>
            <p:ph type="subTitle" idx="1"/>
          </p:nvPr>
        </p:nvSpPr>
        <p:spPr>
          <a:xfrm>
            <a:off x="1524000" y="2078183"/>
            <a:ext cx="9144000" cy="3179617"/>
          </a:xfrm>
        </p:spPr>
        <p:txBody>
          <a:bodyPr>
            <a:noAutofit/>
          </a:bodyPr>
          <a:lstStyle/>
          <a:p>
            <a:r>
              <a:rPr lang="de-DE" sz="1800" dirty="0"/>
              <a:t>Dr. med. Ralph Meyers</a:t>
            </a:r>
          </a:p>
          <a:p>
            <a:r>
              <a:rPr lang="de-DE" sz="1800" dirty="0"/>
              <a:t>Arzt für Kinder- und Jugendpsychiatrie</a:t>
            </a:r>
          </a:p>
          <a:p>
            <a:r>
              <a:rPr lang="de-DE" sz="1800" dirty="0"/>
              <a:t>Psychotherapie</a:t>
            </a:r>
          </a:p>
          <a:p>
            <a:r>
              <a:rPr lang="de-DE" sz="1800" dirty="0"/>
              <a:t>Mitglied BKJPP, DGKJP, DZL, Tourette-Gesellschaft, Ethikkommission der ÄKWL, Leitender Prüfarzt, Beratender Arzt der KVWL – </a:t>
            </a:r>
            <a:r>
              <a:rPr lang="de-DE" sz="1800" dirty="0" err="1"/>
              <a:t>PharmPro</a:t>
            </a:r>
            <a:r>
              <a:rPr lang="de-DE" sz="1800"/>
              <a:t>®</a:t>
            </a:r>
          </a:p>
          <a:p>
            <a:endParaRPr lang="de-DE" sz="1800" dirty="0"/>
          </a:p>
          <a:p>
            <a:r>
              <a:rPr lang="en-US" sz="1800" dirty="0"/>
              <a:t>This work is licensed under the Creative Commons Attribution-</a:t>
            </a:r>
            <a:r>
              <a:rPr lang="en-US" sz="1800" dirty="0" err="1"/>
              <a:t>ShareAlike</a:t>
            </a:r>
            <a:r>
              <a:rPr lang="en-US" sz="1800" dirty="0"/>
              <a:t> 4.0 International License. To view a copy of this license, visit http://creativecommons.org/licenses/by-sa/4.0/ or send a letter to Creative Commons, PO Box 1866, Mountain View, CA 94042, USA.</a:t>
            </a:r>
            <a:endParaRPr lang="de-DE" sz="1800" dirty="0"/>
          </a:p>
          <a:p>
            <a:endParaRPr lang="de-DE" sz="1800"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8041" y="5349875"/>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1692702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 19" descr="http://www.aerzteblatt.de/bilder/cache/00/00/08/07/img-80718-560-0.JPG"/>
          <p:cNvPicPr/>
          <p:nvPr/>
        </p:nvPicPr>
        <p:blipFill>
          <a:blip r:embed="rId2">
            <a:extLst>
              <a:ext uri="{28A0092B-C50C-407E-A947-70E740481C1C}">
                <a14:useLocalDpi xmlns:a14="http://schemas.microsoft.com/office/drawing/2010/main" val="0"/>
              </a:ext>
            </a:extLst>
          </a:blip>
          <a:srcRect/>
          <a:stretch>
            <a:fillRect/>
          </a:stretch>
        </p:blipFill>
        <p:spPr bwMode="auto">
          <a:xfrm>
            <a:off x="345440" y="563418"/>
            <a:ext cx="5334000" cy="5219700"/>
          </a:xfrm>
          <a:prstGeom prst="rect">
            <a:avLst/>
          </a:prstGeom>
          <a:noFill/>
          <a:ln>
            <a:noFill/>
          </a:ln>
        </p:spPr>
      </p:pic>
      <p:sp>
        <p:nvSpPr>
          <p:cNvPr id="3" name="Untertitel 2"/>
          <p:cNvSpPr>
            <a:spLocks noGrp="1"/>
          </p:cNvSpPr>
          <p:nvPr>
            <p:ph type="subTitle" idx="1"/>
          </p:nvPr>
        </p:nvSpPr>
        <p:spPr>
          <a:xfrm>
            <a:off x="5599688" y="563419"/>
            <a:ext cx="5068312" cy="4842598"/>
          </a:xfrm>
        </p:spPr>
        <p:txBody>
          <a:bodyPr>
            <a:normAutofit fontScale="92500" lnSpcReduction="10000"/>
          </a:bodyPr>
          <a:lstStyle/>
          <a:p>
            <a:pPr algn="l"/>
            <a:r>
              <a:rPr lang="de-DE" dirty="0"/>
              <a:t>Laut einer Ende 2015 vorgestellten Studie der DAK-Gesundheit und des Deutschen Zentrums für Suchtfragen reagiert jeder fünfte Heranwachsende in Deutschland ruhelos und gereizt auf Einschränkungen der Internetnutzung. Elf Prozent der 12- bis 17-Jährigen haben mehrfach erfolglos versucht, ihren Konsum in den Griff zu bekommen. „Die Zunahme von Internetabhängigkeit, gerade unter Jugendlichen und jungen Erwachsenen, stellt uns vor neue Herausforderungen und erfordert passgenaue Prävention und Hilfsangebote“, sagte die Drogenbeauftragte der Bundesregierung, Marlene </a:t>
            </a:r>
            <a:r>
              <a:rPr lang="de-DE" dirty="0" err="1"/>
              <a:t>Mortler</a:t>
            </a:r>
            <a:r>
              <a:rPr lang="de-DE" dirty="0"/>
              <a:t>.</a:t>
            </a:r>
          </a:p>
          <a:p>
            <a:endParaRPr lang="de-DE" dirty="0"/>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3176579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34987" y="97104"/>
            <a:ext cx="9144000" cy="2937409"/>
          </a:xfrm>
        </p:spPr>
        <p:txBody>
          <a:bodyPr>
            <a:normAutofit/>
          </a:bodyPr>
          <a:lstStyle/>
          <a:p>
            <a:pPr algn="l"/>
            <a:r>
              <a:rPr lang="de-DE" sz="2400" b="1" i="1" dirty="0"/>
              <a:t>Für die Onlinesucht ist nicht die Zeit vor dem Bildschirm ausschlaggebend, sondern die negativen Konsequenzen durch Onlinespiele oder das Surfen in sozialen Netzwerken, welche die Betroffenen für ihren Konsum in Kauf zu nehmen bereit seien. Sie ließen zum Beispiel in der Schule nach und zögen sich von Familie und Freunden zurück. Anders als bei Alkohol fehlten aber Effekte wie Trunkenheit, die das Umfeld auf das Problem aufmerksam machten, so der Suchtexperte. Entsprechend spät kämen Jugendliche und ihre Eltern in Beratungsstellen. </a:t>
            </a:r>
          </a:p>
        </p:txBody>
      </p:sp>
      <p:sp>
        <p:nvSpPr>
          <p:cNvPr id="3" name="Untertitel 2"/>
          <p:cNvSpPr>
            <a:spLocks noGrp="1"/>
          </p:cNvSpPr>
          <p:nvPr>
            <p:ph type="subTitle" idx="1"/>
          </p:nvPr>
        </p:nvSpPr>
        <p:spPr>
          <a:xfrm>
            <a:off x="1434987" y="3034513"/>
            <a:ext cx="9144000" cy="3988230"/>
          </a:xfrm>
        </p:spPr>
        <p:txBody>
          <a:bodyPr>
            <a:normAutofit/>
          </a:bodyPr>
          <a:lstStyle/>
          <a:p>
            <a:pPr algn="l"/>
            <a:r>
              <a:rPr lang="de-DE" dirty="0"/>
              <a:t>Auf das zunehmende Problem der Onlinesucht haben Ärzte und Suchtexperten auf dem Deutschen Suchtkongress 2016 in Berlin hingewiesen. „Jugendliche kommen immer früher in Kontakt mit einem potenziell abhängig machenden Verhalten“, sagte dessen Leiter Falk Kiefer von der Deutschen Gesellschaft für Suchtforschung und Suchttherapie. Viele Eltern nähmen eine ausufernde Internetnutzung von Jugendlichen aber noch zu selten als Problem wahr.</a:t>
            </a: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1884231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563418"/>
            <a:ext cx="9144000" cy="1508143"/>
          </a:xfrm>
        </p:spPr>
        <p:txBody>
          <a:bodyPr>
            <a:normAutofit/>
          </a:bodyPr>
          <a:lstStyle/>
          <a:p>
            <a:pPr algn="l"/>
            <a:r>
              <a:rPr lang="de-DE" sz="2400" dirty="0"/>
              <a:t>Mehr als jeder siebte Schüler in Rheinland-Pfalz ist einer Untersuchung zufolge in Gefahr, internetsüchtig zu werden. Zu den suchtartig genutzten Angeboten gehören nicht nur Online-Computerspiele, sondern auch soziale Medien</a:t>
            </a:r>
            <a:endParaRPr lang="de-DE" sz="2400" b="1" i="1" dirty="0"/>
          </a:p>
        </p:txBody>
      </p:sp>
      <p:sp>
        <p:nvSpPr>
          <p:cNvPr id="3" name="Untertitel 2"/>
          <p:cNvSpPr>
            <a:spLocks noGrp="1"/>
          </p:cNvSpPr>
          <p:nvPr>
            <p:ph type="subTitle" idx="1"/>
          </p:nvPr>
        </p:nvSpPr>
        <p:spPr>
          <a:xfrm>
            <a:off x="1524000" y="2071561"/>
            <a:ext cx="9144000" cy="3405603"/>
          </a:xfrm>
        </p:spPr>
        <p:txBody>
          <a:bodyPr>
            <a:normAutofit/>
          </a:bodyPr>
          <a:lstStyle/>
          <a:p>
            <a:pPr algn="l"/>
            <a:r>
              <a:rPr lang="de-DE" dirty="0"/>
              <a:t>Zur Sucht gehört, dass man an nichts anderes mehr denken kann und bei einge­schränk­tem Zugang </a:t>
            </a:r>
            <a:r>
              <a:rPr lang="de-DE"/>
              <a:t>nervös ist </a:t>
            </a:r>
            <a:r>
              <a:rPr lang="de-DE" dirty="0"/>
              <a:t>und Angst bekommt. Außerdem bleiben Abstinenzversuche erfolglos. </a:t>
            </a:r>
            <a:r>
              <a:rPr lang="de-DE" dirty="0">
                <a:solidFill>
                  <a:srgbClr val="FF0000"/>
                </a:solidFill>
              </a:rPr>
              <a:t>„Wichtige Teile des Lebens werden vernachlässigt, so etwa der Kontakt zur Familie, die Schule und der Freundeskreis.“ </a:t>
            </a:r>
          </a:p>
          <a:p>
            <a:pPr algn="l"/>
            <a:r>
              <a:rPr lang="de-DE" dirty="0"/>
              <a:t>Die Ergebnisse der Studie legten nahe, dass 2,5 Prozent der Schüler eine Internetsucht hätten.</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639492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838200" y="365126"/>
            <a:ext cx="10515600" cy="816312"/>
          </a:xfrm>
        </p:spPr>
        <p:txBody>
          <a:bodyPr>
            <a:normAutofit/>
          </a:bodyPr>
          <a:lstStyle/>
          <a:p>
            <a:r>
              <a:rPr lang="de-DE" sz="3600" b="1" dirty="0">
                <a:solidFill>
                  <a:srgbClr val="FF0000"/>
                </a:solidFill>
              </a:rPr>
              <a:t>Internetsucht: Psychische Störungen werden verstärkt</a:t>
            </a:r>
            <a:endParaRPr lang="de-DE" sz="3600" dirty="0">
              <a:solidFill>
                <a:srgbClr val="FF0000"/>
              </a:solidFill>
            </a:endParaRPr>
          </a:p>
        </p:txBody>
      </p:sp>
      <p:sp>
        <p:nvSpPr>
          <p:cNvPr id="5" name="Inhaltsplatzhalter 4"/>
          <p:cNvSpPr>
            <a:spLocks noGrp="1"/>
          </p:cNvSpPr>
          <p:nvPr>
            <p:ph idx="1"/>
          </p:nvPr>
        </p:nvSpPr>
        <p:spPr>
          <a:xfrm>
            <a:off x="838200" y="1043873"/>
            <a:ext cx="10515600" cy="4588184"/>
          </a:xfrm>
        </p:spPr>
        <p:txBody>
          <a:bodyPr>
            <a:normAutofit fontScale="85000" lnSpcReduction="10000"/>
          </a:bodyPr>
          <a:lstStyle/>
          <a:p>
            <a:pPr marL="0" indent="0">
              <a:buNone/>
            </a:pPr>
            <a:r>
              <a:rPr lang="de-DE" dirty="0"/>
              <a:t>Es gibt eine klare Bestätigung dafür, dass die Internetsucht den psychischen Gesundheitszustand negativ beeinflusst und unter anderem Sorgen, Depressionen und Niedergeschlagenheit verstärkt. Es gibt jedoch keine signifikanten Beweise dafür, dass psychische Probleme umgekehrt zu einer suchtartigen Nutzung des Internets führen. Mit zunehmendem Alter und ohne Behandlung verstärkte sich das Ausmaß der Internetsucht und der psychischen Beeinträchtigungen. Im Hinblick auf die Art der Internetnutzung zeigen sich Geschlechtsunterschiede: Die internetsüchtigen weiblichen Teilnehmer nutzen das Medium, indem sie hauptsächlich E-Mails schreiben und „twittern“, während internetsüchtige Männer vor allem „Games“ spielen und nichtjugendfreie Seiten besuchen. </a:t>
            </a:r>
          </a:p>
          <a:p>
            <a:pPr marL="0" indent="0">
              <a:buNone/>
            </a:pPr>
            <a:r>
              <a:rPr lang="de-DE" dirty="0"/>
              <a:t>Obwohl die User durch ihre Internetnutzung Zerstreuung und Unterhaltung anstreben, erreichen sie den gegenteiligen Effekt, nämlich eine Stimmungsverschlechterung. Somit sind die meisten Arten der übermäßigen Internetnutzung kontraproduktiv, was eine funktionale Emotionsregulation angeht.</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1482770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pPr algn="ctr"/>
            <a:r>
              <a:rPr lang="de-DE" sz="3200" dirty="0">
                <a:solidFill>
                  <a:srgbClr val="FF0000"/>
                </a:solidFill>
              </a:rPr>
              <a:t>Eine genaue und anerkannte Diagnostik für</a:t>
            </a:r>
            <a:br>
              <a:rPr lang="de-DE" sz="3200" dirty="0">
                <a:solidFill>
                  <a:srgbClr val="FF0000"/>
                </a:solidFill>
              </a:rPr>
            </a:br>
            <a:r>
              <a:rPr lang="de-DE" sz="3200" dirty="0">
                <a:solidFill>
                  <a:srgbClr val="FF0000"/>
                </a:solidFill>
              </a:rPr>
              <a:t>das Erkennen einer Medienabhängigkeit liegt</a:t>
            </a:r>
            <a:br>
              <a:rPr lang="de-DE" sz="3200" dirty="0">
                <a:solidFill>
                  <a:srgbClr val="FF0000"/>
                </a:solidFill>
              </a:rPr>
            </a:br>
            <a:r>
              <a:rPr lang="de-DE" sz="3200" dirty="0">
                <a:solidFill>
                  <a:srgbClr val="FF0000"/>
                </a:solidFill>
              </a:rPr>
              <a:t>bisher noch nicht vor.</a:t>
            </a:r>
          </a:p>
        </p:txBody>
      </p:sp>
      <p:sp>
        <p:nvSpPr>
          <p:cNvPr id="5" name="Inhaltsplatzhalter 4"/>
          <p:cNvSpPr>
            <a:spLocks noGrp="1"/>
          </p:cNvSpPr>
          <p:nvPr>
            <p:ph idx="1"/>
          </p:nvPr>
        </p:nvSpPr>
        <p:spPr>
          <a:xfrm>
            <a:off x="838200" y="2913133"/>
            <a:ext cx="10515600" cy="3263830"/>
          </a:xfrm>
        </p:spPr>
        <p:txBody>
          <a:bodyPr/>
          <a:lstStyle/>
          <a:p>
            <a:pPr marL="0" indent="0">
              <a:buNone/>
            </a:pPr>
            <a:r>
              <a:rPr lang="de-DE" dirty="0"/>
              <a:t>Für den Umgang mit Computer und Internet können nachfolgend aufgeführte Merkmale ein psychopathologisch auffälliges, abhängiges Verhalten begründen, wenn – analog zu den substanzbezogenen Störungen – mindestens drei Kriterien zutreffen:</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2690135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105196" y="428878"/>
            <a:ext cx="12086804" cy="5748085"/>
          </a:xfrm>
        </p:spPr>
        <p:txBody>
          <a:bodyPr>
            <a:noAutofit/>
          </a:bodyPr>
          <a:lstStyle/>
          <a:p>
            <a:pPr marL="0" indent="0">
              <a:buNone/>
            </a:pPr>
            <a:r>
              <a:rPr lang="de-DE" sz="2000" dirty="0">
                <a:solidFill>
                  <a:schemeClr val="accent1">
                    <a:lumMod val="75000"/>
                  </a:schemeClr>
                </a:solidFill>
              </a:rPr>
              <a:t>1  Einengung des Verhaltensmusters: Computer/Internet werden wichtigste Aktivität und dominieren Denken, Gefühle und Verhalten. Sonstige Lebensaufgaben treten in den Hintergrund und werden nur noch unzureichend erfüllt.</a:t>
            </a:r>
          </a:p>
          <a:p>
            <a:pPr marL="0" indent="0">
              <a:buNone/>
            </a:pPr>
            <a:r>
              <a:rPr lang="de-DE" sz="2000" dirty="0">
                <a:solidFill>
                  <a:schemeClr val="accent6">
                    <a:lumMod val="75000"/>
                  </a:schemeClr>
                </a:solidFill>
              </a:rPr>
              <a:t>2  Regulation von negativen Gefühlen (Affekten): Computer/Internet bieten auf der einen Seite Erregung/Entspannung. Andererseits kann deren Nutzung aber auch zur Verdrängung negativer Gefühle (Stressbewältigung) führen.</a:t>
            </a:r>
          </a:p>
          <a:p>
            <a:pPr marL="0" indent="0">
              <a:buNone/>
            </a:pPr>
            <a:r>
              <a:rPr lang="de-DE" sz="2000" dirty="0">
                <a:solidFill>
                  <a:schemeClr val="accent1">
                    <a:lumMod val="75000"/>
                  </a:schemeClr>
                </a:solidFill>
              </a:rPr>
              <a:t>3 Toleranzentwicklung: Auch hier wird die anhaltende Wirkung nur durch die Steigerung des Verhaltens erzielt. Bei gleich bleibender Nutzung entfällt der gewünschte gefühlsregulierende Effekt.</a:t>
            </a:r>
          </a:p>
          <a:p>
            <a:pPr marL="0" indent="0">
              <a:buNone/>
            </a:pPr>
            <a:r>
              <a:rPr lang="de-DE" sz="2000" dirty="0">
                <a:solidFill>
                  <a:schemeClr val="accent6">
                    <a:lumMod val="75000"/>
                  </a:schemeClr>
                </a:solidFill>
              </a:rPr>
              <a:t>4 Entzugserscheinungen entstehen bei Abhängigen durch Behinderung oder Reduzierung des Nutzungsverhaltens. Erscheinungen sind z.B. Nervosität, Unruhe und/oder Zittern, Schwitzen etc.</a:t>
            </a:r>
          </a:p>
          <a:p>
            <a:pPr marL="0" indent="0">
              <a:buNone/>
            </a:pPr>
            <a:r>
              <a:rPr lang="de-DE" sz="2000" dirty="0">
                <a:solidFill>
                  <a:schemeClr val="accent1">
                    <a:lumMod val="75000"/>
                  </a:schemeClr>
                </a:solidFill>
              </a:rPr>
              <a:t>5 Kontrollverlust: Hier liegt eine Unfähigkeit zur Begrenzung und Kontrolle des Nutzungsverhaltens vor.</a:t>
            </a:r>
          </a:p>
          <a:p>
            <a:pPr marL="0" indent="0">
              <a:buNone/>
            </a:pPr>
            <a:r>
              <a:rPr lang="de-DE" sz="2000" dirty="0">
                <a:solidFill>
                  <a:schemeClr val="accent6">
                    <a:lumMod val="75000"/>
                  </a:schemeClr>
                </a:solidFill>
              </a:rPr>
              <a:t>6 Rückfall: Es erfolgt eine Wiederaufnahme des Suchtverhaltens nach Zeiten der Abstinenz oder Phasen kontrollierten Nutzungsverhaltens.</a:t>
            </a:r>
          </a:p>
          <a:p>
            <a:pPr marL="0" indent="0">
              <a:buNone/>
            </a:pPr>
            <a:r>
              <a:rPr lang="de-DE" sz="2000" dirty="0">
                <a:solidFill>
                  <a:schemeClr val="accent1">
                    <a:lumMod val="75000"/>
                  </a:schemeClr>
                </a:solidFill>
              </a:rPr>
              <a:t>7 Schädliche Konsequenzen für Beruf, soziale Kontakte und Hobbys: Es kommt aufgrund des exzessiven Verhaltens zu zwischenmenschlichen Konflikten und psychischen Problemen.</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1972673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a:solidFill>
                  <a:srgbClr val="0070C0"/>
                </a:solidFill>
              </a:rPr>
              <a:t>Internetsucht auslösende und aufrechterhaltende Faktoren</a:t>
            </a:r>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682446" y="5615459"/>
            <a:ext cx="3418930" cy="1101760"/>
          </a:xfrm>
          <a:prstGeom prst="rect">
            <a:avLst/>
          </a:prstGeom>
          <a:solidFill>
            <a:schemeClr val="accent1">
              <a:lumMod val="40000"/>
              <a:lumOff val="60000"/>
            </a:schemeClr>
          </a:solidFill>
        </p:spPr>
      </p:pic>
      <p:sp>
        <p:nvSpPr>
          <p:cNvPr id="6" name="Textfeld 5"/>
          <p:cNvSpPr txBox="1"/>
          <p:nvPr/>
        </p:nvSpPr>
        <p:spPr>
          <a:xfrm>
            <a:off x="962952" y="1529395"/>
            <a:ext cx="9653798" cy="4524315"/>
          </a:xfrm>
          <a:prstGeom prst="rect">
            <a:avLst/>
          </a:prstGeom>
          <a:noFill/>
        </p:spPr>
        <p:txBody>
          <a:bodyPr wrap="square" rtlCol="0">
            <a:spAutoFit/>
          </a:bodyPr>
          <a:lstStyle/>
          <a:p>
            <a:pPr marL="342900" indent="-342900">
              <a:buAutoNum type="arabicPeriod"/>
            </a:pPr>
            <a:r>
              <a:rPr lang="de-DE" sz="3200" dirty="0"/>
              <a:t>Impulsivität</a:t>
            </a:r>
          </a:p>
          <a:p>
            <a:pPr marL="342900" indent="-342900">
              <a:buAutoNum type="arabicPeriod"/>
            </a:pPr>
            <a:r>
              <a:rPr lang="de-DE" sz="3200" dirty="0"/>
              <a:t>Dysfunktionale Emotionsregulation</a:t>
            </a:r>
          </a:p>
          <a:p>
            <a:pPr marL="342900" indent="-342900">
              <a:buAutoNum type="arabicPeriod"/>
            </a:pPr>
            <a:r>
              <a:rPr lang="de-DE" sz="3200" dirty="0"/>
              <a:t>Dysfunktionaler </a:t>
            </a:r>
            <a:r>
              <a:rPr lang="de-DE" sz="3200" dirty="0" err="1"/>
              <a:t>Copingstil</a:t>
            </a:r>
            <a:endParaRPr lang="de-DE" sz="3200" dirty="0"/>
          </a:p>
          <a:p>
            <a:pPr marL="342900" indent="-342900">
              <a:buAutoNum type="arabicPeriod"/>
            </a:pPr>
            <a:r>
              <a:rPr lang="de-DE" sz="3200" dirty="0"/>
              <a:t>Selbstwirksamkeit</a:t>
            </a:r>
          </a:p>
          <a:p>
            <a:pPr marL="342900" indent="-342900">
              <a:buAutoNum type="arabicPeriod"/>
            </a:pPr>
            <a:r>
              <a:rPr lang="de-DE" sz="3200" dirty="0"/>
              <a:t>Geringer Selbstwert</a:t>
            </a:r>
          </a:p>
          <a:p>
            <a:pPr marL="342900" indent="-342900">
              <a:buAutoNum type="arabicPeriod"/>
            </a:pPr>
            <a:r>
              <a:rPr lang="de-DE" sz="3200" dirty="0"/>
              <a:t>Depressivität</a:t>
            </a:r>
          </a:p>
          <a:p>
            <a:pPr marL="342900" indent="-342900">
              <a:buAutoNum type="arabicPeriod"/>
            </a:pPr>
            <a:r>
              <a:rPr lang="de-DE" sz="3200" dirty="0"/>
              <a:t>Neurotizismus</a:t>
            </a:r>
          </a:p>
          <a:p>
            <a:pPr marL="342900" indent="-342900">
              <a:buAutoNum type="arabicPeriod"/>
            </a:pPr>
            <a:r>
              <a:rPr lang="de-DE" sz="3200" dirty="0"/>
              <a:t>Soziale Ängstlichkeit</a:t>
            </a:r>
          </a:p>
          <a:p>
            <a:pPr marL="342900" indent="-342900">
              <a:buAutoNum type="arabicPeriod"/>
            </a:pPr>
            <a:r>
              <a:rPr lang="de-DE" sz="3200" dirty="0"/>
              <a:t>Dazugehören müssen (need to </a:t>
            </a:r>
            <a:r>
              <a:rPr lang="de-DE" sz="3200" dirty="0" err="1"/>
              <a:t>belong</a:t>
            </a:r>
            <a:r>
              <a:rPr lang="de-DE" sz="3200" dirty="0"/>
              <a:t>)</a:t>
            </a:r>
          </a:p>
        </p:txBody>
      </p:sp>
    </p:spTree>
    <p:extLst>
      <p:ext uri="{BB962C8B-B14F-4D97-AF65-F5344CB8AC3E}">
        <p14:creationId xmlns:p14="http://schemas.microsoft.com/office/powerpoint/2010/main" val="2062057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838200" y="365125"/>
            <a:ext cx="10515600" cy="905325"/>
          </a:xfrm>
        </p:spPr>
        <p:txBody>
          <a:bodyPr/>
          <a:lstStyle/>
          <a:p>
            <a:r>
              <a:rPr lang="de-DE" b="1" i="1" dirty="0">
                <a:solidFill>
                  <a:srgbClr val="FF0000"/>
                </a:solidFill>
              </a:rPr>
              <a:t>Folgen des exzessiven Medienkonsums</a:t>
            </a:r>
          </a:p>
        </p:txBody>
      </p:sp>
      <p:sp>
        <p:nvSpPr>
          <p:cNvPr id="5" name="Inhaltsplatzhalter 4"/>
          <p:cNvSpPr>
            <a:spLocks noGrp="1"/>
          </p:cNvSpPr>
          <p:nvPr>
            <p:ph idx="1"/>
          </p:nvPr>
        </p:nvSpPr>
        <p:spPr>
          <a:xfrm>
            <a:off x="838200" y="1181437"/>
            <a:ext cx="10515600" cy="4709565"/>
          </a:xfrm>
        </p:spPr>
        <p:txBody>
          <a:bodyPr>
            <a:normAutofit fontScale="55000" lnSpcReduction="20000"/>
          </a:bodyPr>
          <a:lstStyle/>
          <a:p>
            <a:pPr marL="0" indent="0">
              <a:buNone/>
            </a:pPr>
            <a:r>
              <a:rPr lang="de-DE" sz="4200" dirty="0"/>
              <a:t>Die gesunde und vor allem reale </a:t>
            </a:r>
            <a:r>
              <a:rPr lang="de-DE" sz="4200" dirty="0">
                <a:solidFill>
                  <a:schemeClr val="accent1">
                    <a:lumMod val="75000"/>
                  </a:schemeClr>
                </a:solidFill>
              </a:rPr>
              <a:t>Auseinandersetzung mit den eigenen Gefühlen </a:t>
            </a:r>
            <a:r>
              <a:rPr lang="de-DE" sz="4200" dirty="0"/>
              <a:t>wird verlernt. Auch die eigentlichen (Lebens-)Probleme werden nicht mehr adäquat bewältigt.</a:t>
            </a:r>
          </a:p>
          <a:p>
            <a:pPr marL="0" indent="0">
              <a:buNone/>
            </a:pPr>
            <a:r>
              <a:rPr lang="de-DE" sz="4200" dirty="0"/>
              <a:t>Medien bieten dabei umfassende und vordergründig auch ersetzende Ablenkung von den alltäglichen Aufgaben und Anforderungen. Es treten </a:t>
            </a:r>
            <a:r>
              <a:rPr lang="de-DE" sz="4200" dirty="0">
                <a:solidFill>
                  <a:schemeClr val="accent1">
                    <a:lumMod val="75000"/>
                  </a:schemeClr>
                </a:solidFill>
              </a:rPr>
              <a:t>Konzentrationsschwierigkeiten und psychische Spannungen </a:t>
            </a:r>
            <a:r>
              <a:rPr lang="de-DE" sz="4200" dirty="0"/>
              <a:t>auf und in der Regel lassen damit die Leistungen in Schule und Beruf nach.  Bei vielen Usern kommt es auch zu einer Verschiebung des Schlaf-Wach-Rhythmus und zur  Vernachlässigung der Ernährung.</a:t>
            </a:r>
          </a:p>
          <a:p>
            <a:pPr marL="0" indent="0">
              <a:buNone/>
            </a:pPr>
            <a:r>
              <a:rPr lang="de-DE" sz="4200" dirty="0"/>
              <a:t>Die Entwicklung bzw. das Erlernen sowie die Aufrechterhaltung alternativer Verhaltensmuster findet nicht mehr statt.</a:t>
            </a:r>
          </a:p>
          <a:p>
            <a:pPr marL="0" indent="0">
              <a:buNone/>
            </a:pPr>
            <a:r>
              <a:rPr lang="de-DE" sz="4200" dirty="0"/>
              <a:t>Darüber hinaus </a:t>
            </a:r>
            <a:r>
              <a:rPr lang="de-DE" sz="4200" dirty="0">
                <a:solidFill>
                  <a:schemeClr val="accent1">
                    <a:lumMod val="75000"/>
                  </a:schemeClr>
                </a:solidFill>
              </a:rPr>
              <a:t>verstärken sich </a:t>
            </a:r>
            <a:r>
              <a:rPr lang="de-DE" sz="4200" dirty="0"/>
              <a:t>bei vielen Usern bereits </a:t>
            </a:r>
            <a:r>
              <a:rPr lang="de-DE" sz="4200" dirty="0">
                <a:solidFill>
                  <a:schemeClr val="accent1">
                    <a:lumMod val="75000"/>
                  </a:schemeClr>
                </a:solidFill>
              </a:rPr>
              <a:t>vorhandene psychische Störungen (Depressionen, Ängste etc.)</a:t>
            </a:r>
            <a:r>
              <a:rPr lang="de-DE" sz="4200" dirty="0"/>
              <a:t> oder Adoleszenz bedingte Entwicklungsprobleme. Soziale Beziehungen werden stark vernachlässigt.</a:t>
            </a:r>
          </a:p>
          <a:p>
            <a:pPr marL="0" indent="0">
              <a:buNone/>
            </a:pPr>
            <a:r>
              <a:rPr lang="de-DE" sz="4200" dirty="0"/>
              <a:t>In der Konsequenz kommt es häufig zu Arbeitsplatzverlust sowie Trennung von Familie und Freundeskreis</a:t>
            </a:r>
            <a:r>
              <a:rPr lang="de-DE" dirty="0"/>
              <a:t>.</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543044"/>
            <a:ext cx="4503565" cy="1314956"/>
          </a:xfrm>
          <a:prstGeom prst="rect">
            <a:avLst/>
          </a:prstGeom>
          <a:solidFill>
            <a:schemeClr val="accent1">
              <a:lumMod val="40000"/>
              <a:lumOff val="60000"/>
            </a:schemeClr>
          </a:solidFill>
        </p:spPr>
      </p:pic>
    </p:spTree>
    <p:extLst>
      <p:ext uri="{BB962C8B-B14F-4D97-AF65-F5344CB8AC3E}">
        <p14:creationId xmlns:p14="http://schemas.microsoft.com/office/powerpoint/2010/main" val="235812283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1411</Words>
  <Application>Microsoft Office PowerPoint</Application>
  <PresentationFormat>Breitbild</PresentationFormat>
  <Paragraphs>79</Paragraphs>
  <Slides>14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14</vt:i4>
      </vt:variant>
    </vt:vector>
  </HeadingPairs>
  <TitlesOfParts>
    <vt:vector size="18" baseType="lpstr">
      <vt:lpstr>Arial</vt:lpstr>
      <vt:lpstr>Calibri</vt:lpstr>
      <vt:lpstr>Calibri Light</vt:lpstr>
      <vt:lpstr>Office</vt:lpstr>
      <vt:lpstr>Mediensucht</vt:lpstr>
      <vt:lpstr>PowerPoint-Präsentation</vt:lpstr>
      <vt:lpstr>Für die Onlinesucht ist nicht die Zeit vor dem Bildschirm ausschlaggebend, sondern die negativen Konsequenzen durch Onlinespiele oder das Surfen in sozialen Netzwerken, welche die Betroffenen für ihren Konsum in Kauf zu nehmen bereit seien. Sie ließen zum Beispiel in der Schule nach und zögen sich von Familie und Freunden zurück. Anders als bei Alkohol fehlten aber Effekte wie Trunkenheit, die das Umfeld auf das Problem aufmerksam machten, so der Suchtexperte. Entsprechend spät kämen Jugendliche und ihre Eltern in Beratungsstellen. </vt:lpstr>
      <vt:lpstr>Mehr als jeder siebte Schüler in Rheinland-Pfalz ist einer Untersuchung zufolge in Gefahr, internetsüchtig zu werden. Zu den suchtartig genutzten Angeboten gehören nicht nur Online-Computerspiele, sondern auch soziale Medien</vt:lpstr>
      <vt:lpstr>Internetsucht: Psychische Störungen werden verstärkt</vt:lpstr>
      <vt:lpstr>Eine genaue und anerkannte Diagnostik für das Erkennen einer Medienabhängigkeit liegt bisher noch nicht vor.</vt:lpstr>
      <vt:lpstr>PowerPoint-Präsentation</vt:lpstr>
      <vt:lpstr>Internetsucht auslösende und aufrechterhaltende Faktoren</vt:lpstr>
      <vt:lpstr>Folgen des exzessiven Medienkonsums</vt:lpstr>
      <vt:lpstr>Junge Konsumierende</vt:lpstr>
      <vt:lpstr>Junge Medienabhängige brauchen „junge Selbsthilfe“</vt:lpstr>
      <vt:lpstr>Medienabhängige sind in der Selbsthilfe willkommen</vt:lpstr>
      <vt:lpstr>Literaturhinweise (Auswahl):</vt:lpstr>
      <vt:lpstr>Vielen Dank für Ihre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Mediensucht</dc:title>
  <dc:creator>Dr. Ralph Meyers</dc:creator>
  <cp:lastModifiedBy>Dr. Ralph Meyers</cp:lastModifiedBy>
  <cp:revision>15</cp:revision>
  <dcterms:created xsi:type="dcterms:W3CDTF">2016-11-26T15:56:46Z</dcterms:created>
  <dcterms:modified xsi:type="dcterms:W3CDTF">2020-12-06T14:49:09Z</dcterms:modified>
</cp:coreProperties>
</file>