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0" r:id="rId3"/>
    <p:sldMasterId id="2147483698" r:id="rId4"/>
    <p:sldMasterId id="2147483716" r:id="rId5"/>
  </p:sldMasterIdLst>
  <p:notesMasterIdLst>
    <p:notesMasterId r:id="rId41"/>
  </p:notesMasterIdLst>
  <p:sldIdLst>
    <p:sldId id="256" r:id="rId6"/>
    <p:sldId id="257" r:id="rId7"/>
    <p:sldId id="25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03" r:id="rId19"/>
    <p:sldId id="302" r:id="rId20"/>
    <p:sldId id="279" r:id="rId21"/>
    <p:sldId id="280" r:id="rId22"/>
    <p:sldId id="306" r:id="rId23"/>
    <p:sldId id="281" r:id="rId24"/>
    <p:sldId id="305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8" r:id="rId33"/>
    <p:sldId id="299" r:id="rId34"/>
    <p:sldId id="292" r:id="rId35"/>
    <p:sldId id="300" r:id="rId36"/>
    <p:sldId id="289" r:id="rId37"/>
    <p:sldId id="290" r:id="rId38"/>
    <p:sldId id="291" r:id="rId39"/>
    <p:sldId id="296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Kolumn2</c:v>
                </c:pt>
              </c:strCache>
            </c:strRef>
          </c:tx>
          <c:explosion val="2"/>
          <c:dPt>
            <c:idx val="0"/>
            <c:bubble3D val="0"/>
            <c:explosion val="16"/>
            <c:spPr>
              <a:solidFill>
                <a:srgbClr val="CC4A4A"/>
              </a:solidFill>
            </c:spPr>
            <c:extLst>
              <c:ext xmlns:c16="http://schemas.microsoft.com/office/drawing/2014/chart" uri="{C3380CC4-5D6E-409C-BE32-E72D297353CC}">
                <c16:uniqueId val="{00000001-67CF-41E1-9E63-A853FAAA076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7CF-41E1-9E63-A853FAAA0761}"/>
              </c:ext>
            </c:extLst>
          </c:dPt>
          <c:cat>
            <c:numRef>
              <c:f>Blad1!$A$2:$A$5</c:f>
              <c:numCache>
                <c:formatCode>General</c:formatCode>
                <c:ptCount val="4"/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CF-41E1-9E63-A853FAAA0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98F2F-0831-4DDD-808B-D3F71E2EA3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D1699732-7D87-4083-B78D-65AFAC85969F}">
      <dgm:prSet/>
      <dgm:spPr/>
      <dgm:t>
        <a:bodyPr/>
        <a:lstStyle/>
        <a:p>
          <a:r>
            <a:rPr lang="de-DE" u="sng"/>
            <a:t>Unaufmerksamkeit</a:t>
          </a:r>
          <a:endParaRPr lang="de-DE"/>
        </a:p>
      </dgm:t>
    </dgm:pt>
    <dgm:pt modelId="{1C6F188A-9D53-41ED-8D43-491591DA2E0A}" type="parTrans" cxnId="{6F6D23A4-F676-41D7-824D-33B337D69E13}">
      <dgm:prSet/>
      <dgm:spPr/>
      <dgm:t>
        <a:bodyPr/>
        <a:lstStyle/>
        <a:p>
          <a:endParaRPr lang="de-DE"/>
        </a:p>
      </dgm:t>
    </dgm:pt>
    <dgm:pt modelId="{527F714D-B1CB-4185-8977-14E5426A0A1A}" type="sibTrans" cxnId="{6F6D23A4-F676-41D7-824D-33B337D69E13}">
      <dgm:prSet/>
      <dgm:spPr/>
      <dgm:t>
        <a:bodyPr/>
        <a:lstStyle/>
        <a:p>
          <a:endParaRPr lang="de-DE"/>
        </a:p>
      </dgm:t>
    </dgm:pt>
    <dgm:pt modelId="{73A623A3-D85C-4D8C-B573-8AB5A416B88E}">
      <dgm:prSet/>
      <dgm:spPr/>
      <dgm:t>
        <a:bodyPr/>
        <a:lstStyle/>
        <a:p>
          <a:r>
            <a:rPr lang="de-DE"/>
            <a:t>1. viele Flüchtigkeitsfehler</a:t>
          </a:r>
        </a:p>
      </dgm:t>
    </dgm:pt>
    <dgm:pt modelId="{D16A7920-24D9-4128-8F00-FE26754080AD}" type="parTrans" cxnId="{F3C90000-BA1B-45A9-9F0A-50B66A7E4C6C}">
      <dgm:prSet/>
      <dgm:spPr/>
      <dgm:t>
        <a:bodyPr/>
        <a:lstStyle/>
        <a:p>
          <a:endParaRPr lang="de-DE"/>
        </a:p>
      </dgm:t>
    </dgm:pt>
    <dgm:pt modelId="{5F7E5E3A-3BC0-4280-8E6A-919C7A5DAB72}" type="sibTrans" cxnId="{F3C90000-BA1B-45A9-9F0A-50B66A7E4C6C}">
      <dgm:prSet/>
      <dgm:spPr/>
      <dgm:t>
        <a:bodyPr/>
        <a:lstStyle/>
        <a:p>
          <a:endParaRPr lang="de-DE"/>
        </a:p>
      </dgm:t>
    </dgm:pt>
    <dgm:pt modelId="{F9AEA039-F6E5-4829-922A-C9A37421211C}">
      <dgm:prSet/>
      <dgm:spPr/>
      <dgm:t>
        <a:bodyPr/>
        <a:lstStyle/>
        <a:p>
          <a:r>
            <a:rPr lang="de-DE"/>
            <a:t>2. nicht ausdauernd</a:t>
          </a:r>
        </a:p>
      </dgm:t>
    </dgm:pt>
    <dgm:pt modelId="{BC9BADAB-24C0-445B-86C0-49C6AD8BD31F}" type="parTrans" cxnId="{5F99ECCA-F867-479F-916D-95246D2F81DD}">
      <dgm:prSet/>
      <dgm:spPr/>
      <dgm:t>
        <a:bodyPr/>
        <a:lstStyle/>
        <a:p>
          <a:endParaRPr lang="de-DE"/>
        </a:p>
      </dgm:t>
    </dgm:pt>
    <dgm:pt modelId="{6B211206-FE65-4B43-8E41-EE7F2FDB9BD2}" type="sibTrans" cxnId="{5F99ECCA-F867-479F-916D-95246D2F81DD}">
      <dgm:prSet/>
      <dgm:spPr/>
      <dgm:t>
        <a:bodyPr/>
        <a:lstStyle/>
        <a:p>
          <a:endParaRPr lang="de-DE"/>
        </a:p>
      </dgm:t>
    </dgm:pt>
    <dgm:pt modelId="{E3E3BA1E-DC4E-4446-A9DD-A79B736EB60B}">
      <dgm:prSet/>
      <dgm:spPr/>
      <dgm:t>
        <a:bodyPr/>
        <a:lstStyle/>
        <a:p>
          <a:r>
            <a:rPr lang="de-DE"/>
            <a:t>3. scheint nicht zuzuhören</a:t>
          </a:r>
        </a:p>
      </dgm:t>
    </dgm:pt>
    <dgm:pt modelId="{732E3373-FE23-4F81-BD58-3E689AEDE994}" type="parTrans" cxnId="{715C9249-CBBF-4528-89A6-BAFA3C9A84F8}">
      <dgm:prSet/>
      <dgm:spPr/>
      <dgm:t>
        <a:bodyPr/>
        <a:lstStyle/>
        <a:p>
          <a:endParaRPr lang="de-DE"/>
        </a:p>
      </dgm:t>
    </dgm:pt>
    <dgm:pt modelId="{F3E3D1B6-1E2E-40B9-A4A6-FFD82CD56639}" type="sibTrans" cxnId="{715C9249-CBBF-4528-89A6-BAFA3C9A84F8}">
      <dgm:prSet/>
      <dgm:spPr/>
      <dgm:t>
        <a:bodyPr/>
        <a:lstStyle/>
        <a:p>
          <a:endParaRPr lang="de-DE"/>
        </a:p>
      </dgm:t>
    </dgm:pt>
    <dgm:pt modelId="{F3CBBB1E-6911-401F-9EC8-EC2E1EA4E513}">
      <dgm:prSet/>
      <dgm:spPr/>
      <dgm:t>
        <a:bodyPr/>
        <a:lstStyle/>
        <a:p>
          <a:r>
            <a:rPr lang="de-DE"/>
            <a:t>4. unvollständige Erledigung</a:t>
          </a:r>
        </a:p>
      </dgm:t>
    </dgm:pt>
    <dgm:pt modelId="{C254CAEE-265F-49AC-AAE7-F180BD46FF2A}" type="parTrans" cxnId="{16B56D94-2C7C-4937-99AB-409997077E45}">
      <dgm:prSet/>
      <dgm:spPr/>
      <dgm:t>
        <a:bodyPr/>
        <a:lstStyle/>
        <a:p>
          <a:endParaRPr lang="de-DE"/>
        </a:p>
      </dgm:t>
    </dgm:pt>
    <dgm:pt modelId="{770E0DB9-CF08-4401-B62E-7DE99C261212}" type="sibTrans" cxnId="{16B56D94-2C7C-4937-99AB-409997077E45}">
      <dgm:prSet/>
      <dgm:spPr/>
      <dgm:t>
        <a:bodyPr/>
        <a:lstStyle/>
        <a:p>
          <a:endParaRPr lang="de-DE"/>
        </a:p>
      </dgm:t>
    </dgm:pt>
    <dgm:pt modelId="{0A0A38D7-2AEF-4CF1-9EB6-FC451C56FBFB}">
      <dgm:prSet/>
      <dgm:spPr/>
      <dgm:t>
        <a:bodyPr/>
        <a:lstStyle/>
        <a:p>
          <a:r>
            <a:rPr lang="de-DE"/>
            <a:t>5. organisiert schlecht</a:t>
          </a:r>
        </a:p>
      </dgm:t>
    </dgm:pt>
    <dgm:pt modelId="{8E587898-AB61-41A5-9198-E90CE8C6EEBA}" type="parTrans" cxnId="{3B077E89-5BBD-4934-95AD-950B8E1921E1}">
      <dgm:prSet/>
      <dgm:spPr/>
      <dgm:t>
        <a:bodyPr/>
        <a:lstStyle/>
        <a:p>
          <a:endParaRPr lang="de-DE"/>
        </a:p>
      </dgm:t>
    </dgm:pt>
    <dgm:pt modelId="{C3E7688B-85A6-4217-8E8A-4B656491F742}" type="sibTrans" cxnId="{3B077E89-5BBD-4934-95AD-950B8E1921E1}">
      <dgm:prSet/>
      <dgm:spPr/>
      <dgm:t>
        <a:bodyPr/>
        <a:lstStyle/>
        <a:p>
          <a:endParaRPr lang="de-DE"/>
        </a:p>
      </dgm:t>
    </dgm:pt>
    <dgm:pt modelId="{60EA4FBC-0026-4D87-88AD-60406C0FBA5A}">
      <dgm:prSet/>
      <dgm:spPr/>
      <dgm:t>
        <a:bodyPr/>
        <a:lstStyle/>
        <a:p>
          <a:r>
            <a:rPr lang="de-DE"/>
            <a:t>6. vermeidet lange geist.Tät.</a:t>
          </a:r>
        </a:p>
      </dgm:t>
    </dgm:pt>
    <dgm:pt modelId="{F5F51C91-D7A8-40C1-AF65-7F255E4B7A11}" type="parTrans" cxnId="{D53A0A37-EAB1-4C8D-A749-643B425118AF}">
      <dgm:prSet/>
      <dgm:spPr/>
      <dgm:t>
        <a:bodyPr/>
        <a:lstStyle/>
        <a:p>
          <a:endParaRPr lang="de-DE"/>
        </a:p>
      </dgm:t>
    </dgm:pt>
    <dgm:pt modelId="{BBD69B09-5CC8-48C8-B697-804AEB0C458B}" type="sibTrans" cxnId="{D53A0A37-EAB1-4C8D-A749-643B425118AF}">
      <dgm:prSet/>
      <dgm:spPr/>
      <dgm:t>
        <a:bodyPr/>
        <a:lstStyle/>
        <a:p>
          <a:endParaRPr lang="de-DE"/>
        </a:p>
      </dgm:t>
    </dgm:pt>
    <dgm:pt modelId="{7AF96FBA-4249-46DE-BB1A-C8101FE2F7F9}">
      <dgm:prSet/>
      <dgm:spPr/>
      <dgm:t>
        <a:bodyPr/>
        <a:lstStyle/>
        <a:p>
          <a:r>
            <a:rPr lang="de-DE"/>
            <a:t>7. verliert viele Dinge</a:t>
          </a:r>
        </a:p>
      </dgm:t>
    </dgm:pt>
    <dgm:pt modelId="{7EE2E9C9-83F0-49F2-A291-B55B3F4277D5}" type="parTrans" cxnId="{D5D31A76-BBFE-4EFF-9712-3D24883D72B9}">
      <dgm:prSet/>
      <dgm:spPr/>
      <dgm:t>
        <a:bodyPr/>
        <a:lstStyle/>
        <a:p>
          <a:endParaRPr lang="de-DE"/>
        </a:p>
      </dgm:t>
    </dgm:pt>
    <dgm:pt modelId="{99FC7F4D-87DE-4F1E-BE26-B22D63C2321C}" type="sibTrans" cxnId="{D5D31A76-BBFE-4EFF-9712-3D24883D72B9}">
      <dgm:prSet/>
      <dgm:spPr/>
      <dgm:t>
        <a:bodyPr/>
        <a:lstStyle/>
        <a:p>
          <a:endParaRPr lang="de-DE"/>
        </a:p>
      </dgm:t>
    </dgm:pt>
    <dgm:pt modelId="{FF2F1D02-87BE-49D2-BEB1-7BECC83860C7}">
      <dgm:prSet/>
      <dgm:spPr/>
      <dgm:t>
        <a:bodyPr/>
        <a:lstStyle/>
        <a:p>
          <a:r>
            <a:rPr lang="de-DE"/>
            <a:t>8. leicht ablenkbar</a:t>
          </a:r>
        </a:p>
      </dgm:t>
    </dgm:pt>
    <dgm:pt modelId="{5876A966-C106-46D5-8765-881D1831BABB}" type="parTrans" cxnId="{794D3683-C76C-4700-8236-66838B99810A}">
      <dgm:prSet/>
      <dgm:spPr/>
      <dgm:t>
        <a:bodyPr/>
        <a:lstStyle/>
        <a:p>
          <a:endParaRPr lang="de-DE"/>
        </a:p>
      </dgm:t>
    </dgm:pt>
    <dgm:pt modelId="{906773C4-5C80-48FC-B9B4-63B48005A744}" type="sibTrans" cxnId="{794D3683-C76C-4700-8236-66838B99810A}">
      <dgm:prSet/>
      <dgm:spPr/>
      <dgm:t>
        <a:bodyPr/>
        <a:lstStyle/>
        <a:p>
          <a:endParaRPr lang="de-DE"/>
        </a:p>
      </dgm:t>
    </dgm:pt>
    <dgm:pt modelId="{15FBD927-F36D-4146-88DE-796382FC445F}">
      <dgm:prSet/>
      <dgm:spPr/>
      <dgm:t>
        <a:bodyPr/>
        <a:lstStyle/>
        <a:p>
          <a:r>
            <a:rPr lang="de-DE"/>
            <a:t>9. vergesslich</a:t>
          </a:r>
        </a:p>
      </dgm:t>
    </dgm:pt>
    <dgm:pt modelId="{23697FDE-0A17-43BF-807F-215112B62A79}" type="parTrans" cxnId="{E19EA7CA-9398-47F0-A2BC-295B5BC81641}">
      <dgm:prSet/>
      <dgm:spPr/>
      <dgm:t>
        <a:bodyPr/>
        <a:lstStyle/>
        <a:p>
          <a:endParaRPr lang="de-DE"/>
        </a:p>
      </dgm:t>
    </dgm:pt>
    <dgm:pt modelId="{79DE67B2-D418-4E08-BABF-8BFC1319C383}" type="sibTrans" cxnId="{E19EA7CA-9398-47F0-A2BC-295B5BC81641}">
      <dgm:prSet/>
      <dgm:spPr/>
      <dgm:t>
        <a:bodyPr/>
        <a:lstStyle/>
        <a:p>
          <a:endParaRPr lang="de-DE"/>
        </a:p>
      </dgm:t>
    </dgm:pt>
    <dgm:pt modelId="{F442ADCF-4BE0-44E4-9A7F-A3E7CBFF8407}">
      <dgm:prSet/>
      <dgm:spPr/>
      <dgm:t>
        <a:bodyPr/>
        <a:lstStyle/>
        <a:p>
          <a:r>
            <a:rPr lang="de-DE"/>
            <a:t>(mind. 6 in den letzten 6 Mon.)</a:t>
          </a:r>
        </a:p>
      </dgm:t>
    </dgm:pt>
    <dgm:pt modelId="{77355089-BDE8-4043-BDD7-31F507EA71AF}" type="parTrans" cxnId="{BF3EA3E2-B9B4-42A3-BF0C-5BAC766CF881}">
      <dgm:prSet/>
      <dgm:spPr/>
      <dgm:t>
        <a:bodyPr/>
        <a:lstStyle/>
        <a:p>
          <a:endParaRPr lang="de-DE"/>
        </a:p>
      </dgm:t>
    </dgm:pt>
    <dgm:pt modelId="{5918A45C-C81B-4711-B8B4-320A7BCEFE95}" type="sibTrans" cxnId="{BF3EA3E2-B9B4-42A3-BF0C-5BAC766CF881}">
      <dgm:prSet/>
      <dgm:spPr/>
      <dgm:t>
        <a:bodyPr/>
        <a:lstStyle/>
        <a:p>
          <a:endParaRPr lang="de-DE"/>
        </a:p>
      </dgm:t>
    </dgm:pt>
    <dgm:pt modelId="{6E742C42-10B3-4A3E-82EA-A61E32D51153}" type="pres">
      <dgm:prSet presAssocID="{C5498F2F-0831-4DDD-808B-D3F71E2EA36E}" presName="linear" presStyleCnt="0">
        <dgm:presLayoutVars>
          <dgm:animLvl val="lvl"/>
          <dgm:resizeHandles val="exact"/>
        </dgm:presLayoutVars>
      </dgm:prSet>
      <dgm:spPr/>
    </dgm:pt>
    <dgm:pt modelId="{359FA897-347D-4518-B4A5-142C02334107}" type="pres">
      <dgm:prSet presAssocID="{D1699732-7D87-4083-B78D-65AFAC85969F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484A3098-38DE-4BBE-8152-29BD018837E1}" type="pres">
      <dgm:prSet presAssocID="{527F714D-B1CB-4185-8977-14E5426A0A1A}" presName="spacer" presStyleCnt="0"/>
      <dgm:spPr/>
    </dgm:pt>
    <dgm:pt modelId="{47786E97-C945-48FF-B02D-E581569F73D8}" type="pres">
      <dgm:prSet presAssocID="{73A623A3-D85C-4D8C-B573-8AB5A416B88E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93A904E0-B04D-4593-8D2D-3C1901C9979E}" type="pres">
      <dgm:prSet presAssocID="{5F7E5E3A-3BC0-4280-8E6A-919C7A5DAB72}" presName="spacer" presStyleCnt="0"/>
      <dgm:spPr/>
    </dgm:pt>
    <dgm:pt modelId="{D172C061-8BAD-4F21-9B3A-86301B80AD8D}" type="pres">
      <dgm:prSet presAssocID="{F9AEA039-F6E5-4829-922A-C9A37421211C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87EF8254-1BC8-4CA2-9755-6B9C6FC05652}" type="pres">
      <dgm:prSet presAssocID="{6B211206-FE65-4B43-8E41-EE7F2FDB9BD2}" presName="spacer" presStyleCnt="0"/>
      <dgm:spPr/>
    </dgm:pt>
    <dgm:pt modelId="{5B5A5468-BC67-4299-960B-7A0D9EAAABA7}" type="pres">
      <dgm:prSet presAssocID="{E3E3BA1E-DC4E-4446-A9DD-A79B736EB60B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F3CB79D3-D51E-4198-B114-69B744927F05}" type="pres">
      <dgm:prSet presAssocID="{F3E3D1B6-1E2E-40B9-A4A6-FFD82CD56639}" presName="spacer" presStyleCnt="0"/>
      <dgm:spPr/>
    </dgm:pt>
    <dgm:pt modelId="{00005348-DED8-4688-A049-5095F6CD33A9}" type="pres">
      <dgm:prSet presAssocID="{F3CBBB1E-6911-401F-9EC8-EC2E1EA4E513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ACCBF967-F5C1-423F-BC32-74759F1A8547}" type="pres">
      <dgm:prSet presAssocID="{770E0DB9-CF08-4401-B62E-7DE99C261212}" presName="spacer" presStyleCnt="0"/>
      <dgm:spPr/>
    </dgm:pt>
    <dgm:pt modelId="{4BFD0C72-42F4-4FF6-BC7A-A5587F22376F}" type="pres">
      <dgm:prSet presAssocID="{0A0A38D7-2AEF-4CF1-9EB6-FC451C56FBFB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9C43D83E-09A3-4F7A-8AD2-BA34E9B66688}" type="pres">
      <dgm:prSet presAssocID="{C3E7688B-85A6-4217-8E8A-4B656491F742}" presName="spacer" presStyleCnt="0"/>
      <dgm:spPr/>
    </dgm:pt>
    <dgm:pt modelId="{D45AEC6C-F738-4D18-B7B9-3601C9F34D01}" type="pres">
      <dgm:prSet presAssocID="{60EA4FBC-0026-4D87-88AD-60406C0FBA5A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4ECB6479-1A8E-4865-920F-5809E8615DF9}" type="pres">
      <dgm:prSet presAssocID="{BBD69B09-5CC8-48C8-B697-804AEB0C458B}" presName="spacer" presStyleCnt="0"/>
      <dgm:spPr/>
    </dgm:pt>
    <dgm:pt modelId="{A7CF8464-B79C-469C-9618-2022CE3C6BD9}" type="pres">
      <dgm:prSet presAssocID="{7AF96FBA-4249-46DE-BB1A-C8101FE2F7F9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580F88AC-0790-48BE-9550-106768753EBF}" type="pres">
      <dgm:prSet presAssocID="{99FC7F4D-87DE-4F1E-BE26-B22D63C2321C}" presName="spacer" presStyleCnt="0"/>
      <dgm:spPr/>
    </dgm:pt>
    <dgm:pt modelId="{1F9903D8-4646-4471-BBB5-5A6A36585052}" type="pres">
      <dgm:prSet presAssocID="{FF2F1D02-87BE-49D2-BEB1-7BECC83860C7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5BDD9808-D689-4272-A934-615E8ED2CAAB}" type="pres">
      <dgm:prSet presAssocID="{906773C4-5C80-48FC-B9B4-63B48005A744}" presName="spacer" presStyleCnt="0"/>
      <dgm:spPr/>
    </dgm:pt>
    <dgm:pt modelId="{8E6B39FC-70EE-4064-B14B-EB1CD623F12A}" type="pres">
      <dgm:prSet presAssocID="{15FBD927-F36D-4146-88DE-796382FC445F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71BE72A9-73C3-485A-B069-8829833E08F2}" type="pres">
      <dgm:prSet presAssocID="{79DE67B2-D418-4E08-BABF-8BFC1319C383}" presName="spacer" presStyleCnt="0"/>
      <dgm:spPr/>
    </dgm:pt>
    <dgm:pt modelId="{48582C38-CC17-4050-96D5-6AF1E79DF868}" type="pres">
      <dgm:prSet presAssocID="{F442ADCF-4BE0-44E4-9A7F-A3E7CBFF8407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F3C90000-BA1B-45A9-9F0A-50B66A7E4C6C}" srcId="{C5498F2F-0831-4DDD-808B-D3F71E2EA36E}" destId="{73A623A3-D85C-4D8C-B573-8AB5A416B88E}" srcOrd="1" destOrd="0" parTransId="{D16A7920-24D9-4128-8F00-FE26754080AD}" sibTransId="{5F7E5E3A-3BC0-4280-8E6A-919C7A5DAB72}"/>
    <dgm:cxn modelId="{606B010F-87A2-436B-8767-F5126C5739C0}" type="presOf" srcId="{60EA4FBC-0026-4D87-88AD-60406C0FBA5A}" destId="{D45AEC6C-F738-4D18-B7B9-3601C9F34D01}" srcOrd="0" destOrd="0" presId="urn:microsoft.com/office/officeart/2005/8/layout/vList2"/>
    <dgm:cxn modelId="{2F704E15-10C7-4ABD-8371-406127B98627}" type="presOf" srcId="{7AF96FBA-4249-46DE-BB1A-C8101FE2F7F9}" destId="{A7CF8464-B79C-469C-9618-2022CE3C6BD9}" srcOrd="0" destOrd="0" presId="urn:microsoft.com/office/officeart/2005/8/layout/vList2"/>
    <dgm:cxn modelId="{9CFB931E-E58A-470F-B10A-77A73FF362F3}" type="presOf" srcId="{73A623A3-D85C-4D8C-B573-8AB5A416B88E}" destId="{47786E97-C945-48FF-B02D-E581569F73D8}" srcOrd="0" destOrd="0" presId="urn:microsoft.com/office/officeart/2005/8/layout/vList2"/>
    <dgm:cxn modelId="{C7169621-4B3F-4993-87F2-E30CECFAD30D}" type="presOf" srcId="{E3E3BA1E-DC4E-4446-A9DD-A79B736EB60B}" destId="{5B5A5468-BC67-4299-960B-7A0D9EAAABA7}" srcOrd="0" destOrd="0" presId="urn:microsoft.com/office/officeart/2005/8/layout/vList2"/>
    <dgm:cxn modelId="{D53A0A37-EAB1-4C8D-A749-643B425118AF}" srcId="{C5498F2F-0831-4DDD-808B-D3F71E2EA36E}" destId="{60EA4FBC-0026-4D87-88AD-60406C0FBA5A}" srcOrd="6" destOrd="0" parTransId="{F5F51C91-D7A8-40C1-AF65-7F255E4B7A11}" sibTransId="{BBD69B09-5CC8-48C8-B697-804AEB0C458B}"/>
    <dgm:cxn modelId="{6D6DC23F-C59D-487E-B3E0-AA245ADD0CE8}" type="presOf" srcId="{F9AEA039-F6E5-4829-922A-C9A37421211C}" destId="{D172C061-8BAD-4F21-9B3A-86301B80AD8D}" srcOrd="0" destOrd="0" presId="urn:microsoft.com/office/officeart/2005/8/layout/vList2"/>
    <dgm:cxn modelId="{715C9249-CBBF-4528-89A6-BAFA3C9A84F8}" srcId="{C5498F2F-0831-4DDD-808B-D3F71E2EA36E}" destId="{E3E3BA1E-DC4E-4446-A9DD-A79B736EB60B}" srcOrd="3" destOrd="0" parTransId="{732E3373-FE23-4F81-BD58-3E689AEDE994}" sibTransId="{F3E3D1B6-1E2E-40B9-A4A6-FFD82CD56639}"/>
    <dgm:cxn modelId="{441A896B-6ABD-43E4-BE38-C8BD610C226E}" type="presOf" srcId="{0A0A38D7-2AEF-4CF1-9EB6-FC451C56FBFB}" destId="{4BFD0C72-42F4-4FF6-BC7A-A5587F22376F}" srcOrd="0" destOrd="0" presId="urn:microsoft.com/office/officeart/2005/8/layout/vList2"/>
    <dgm:cxn modelId="{D1784D4E-4389-43C5-B641-F87986161F6C}" type="presOf" srcId="{D1699732-7D87-4083-B78D-65AFAC85969F}" destId="{359FA897-347D-4518-B4A5-142C02334107}" srcOrd="0" destOrd="0" presId="urn:microsoft.com/office/officeart/2005/8/layout/vList2"/>
    <dgm:cxn modelId="{EA94C54F-00A9-4DA2-B388-B9D5506452B0}" type="presOf" srcId="{C5498F2F-0831-4DDD-808B-D3F71E2EA36E}" destId="{6E742C42-10B3-4A3E-82EA-A61E32D51153}" srcOrd="0" destOrd="0" presId="urn:microsoft.com/office/officeart/2005/8/layout/vList2"/>
    <dgm:cxn modelId="{D5D31A76-BBFE-4EFF-9712-3D24883D72B9}" srcId="{C5498F2F-0831-4DDD-808B-D3F71E2EA36E}" destId="{7AF96FBA-4249-46DE-BB1A-C8101FE2F7F9}" srcOrd="7" destOrd="0" parTransId="{7EE2E9C9-83F0-49F2-A291-B55B3F4277D5}" sibTransId="{99FC7F4D-87DE-4F1E-BE26-B22D63C2321C}"/>
    <dgm:cxn modelId="{794D3683-C76C-4700-8236-66838B99810A}" srcId="{C5498F2F-0831-4DDD-808B-D3F71E2EA36E}" destId="{FF2F1D02-87BE-49D2-BEB1-7BECC83860C7}" srcOrd="8" destOrd="0" parTransId="{5876A966-C106-46D5-8765-881D1831BABB}" sibTransId="{906773C4-5C80-48FC-B9B4-63B48005A744}"/>
    <dgm:cxn modelId="{3B077E89-5BBD-4934-95AD-950B8E1921E1}" srcId="{C5498F2F-0831-4DDD-808B-D3F71E2EA36E}" destId="{0A0A38D7-2AEF-4CF1-9EB6-FC451C56FBFB}" srcOrd="5" destOrd="0" parTransId="{8E587898-AB61-41A5-9198-E90CE8C6EEBA}" sibTransId="{C3E7688B-85A6-4217-8E8A-4B656491F742}"/>
    <dgm:cxn modelId="{16B56D94-2C7C-4937-99AB-409997077E45}" srcId="{C5498F2F-0831-4DDD-808B-D3F71E2EA36E}" destId="{F3CBBB1E-6911-401F-9EC8-EC2E1EA4E513}" srcOrd="4" destOrd="0" parTransId="{C254CAEE-265F-49AC-AAE7-F180BD46FF2A}" sibTransId="{770E0DB9-CF08-4401-B62E-7DE99C261212}"/>
    <dgm:cxn modelId="{64FD8BA3-7658-4496-8320-368E5CA27D71}" type="presOf" srcId="{15FBD927-F36D-4146-88DE-796382FC445F}" destId="{8E6B39FC-70EE-4064-B14B-EB1CD623F12A}" srcOrd="0" destOrd="0" presId="urn:microsoft.com/office/officeart/2005/8/layout/vList2"/>
    <dgm:cxn modelId="{6F6D23A4-F676-41D7-824D-33B337D69E13}" srcId="{C5498F2F-0831-4DDD-808B-D3F71E2EA36E}" destId="{D1699732-7D87-4083-B78D-65AFAC85969F}" srcOrd="0" destOrd="0" parTransId="{1C6F188A-9D53-41ED-8D43-491591DA2E0A}" sibTransId="{527F714D-B1CB-4185-8977-14E5426A0A1A}"/>
    <dgm:cxn modelId="{E19EA7CA-9398-47F0-A2BC-295B5BC81641}" srcId="{C5498F2F-0831-4DDD-808B-D3F71E2EA36E}" destId="{15FBD927-F36D-4146-88DE-796382FC445F}" srcOrd="9" destOrd="0" parTransId="{23697FDE-0A17-43BF-807F-215112B62A79}" sibTransId="{79DE67B2-D418-4E08-BABF-8BFC1319C383}"/>
    <dgm:cxn modelId="{5F99ECCA-F867-479F-916D-95246D2F81DD}" srcId="{C5498F2F-0831-4DDD-808B-D3F71E2EA36E}" destId="{F9AEA039-F6E5-4829-922A-C9A37421211C}" srcOrd="2" destOrd="0" parTransId="{BC9BADAB-24C0-445B-86C0-49C6AD8BD31F}" sibTransId="{6B211206-FE65-4B43-8E41-EE7F2FDB9BD2}"/>
    <dgm:cxn modelId="{BF3EA3E2-B9B4-42A3-BF0C-5BAC766CF881}" srcId="{C5498F2F-0831-4DDD-808B-D3F71E2EA36E}" destId="{F442ADCF-4BE0-44E4-9A7F-A3E7CBFF8407}" srcOrd="10" destOrd="0" parTransId="{77355089-BDE8-4043-BDD7-31F507EA71AF}" sibTransId="{5918A45C-C81B-4711-B8B4-320A7BCEFE95}"/>
    <dgm:cxn modelId="{263F1AE4-20DF-4595-A14F-23A1799FE354}" type="presOf" srcId="{FF2F1D02-87BE-49D2-BEB1-7BECC83860C7}" destId="{1F9903D8-4646-4471-BBB5-5A6A36585052}" srcOrd="0" destOrd="0" presId="urn:microsoft.com/office/officeart/2005/8/layout/vList2"/>
    <dgm:cxn modelId="{C8960FE9-319B-41A0-99D8-F311A1348FD6}" type="presOf" srcId="{F442ADCF-4BE0-44E4-9A7F-A3E7CBFF8407}" destId="{48582C38-CC17-4050-96D5-6AF1E79DF868}" srcOrd="0" destOrd="0" presId="urn:microsoft.com/office/officeart/2005/8/layout/vList2"/>
    <dgm:cxn modelId="{0ED2F8F8-6011-45DE-B083-318B1B11DD7B}" type="presOf" srcId="{F3CBBB1E-6911-401F-9EC8-EC2E1EA4E513}" destId="{00005348-DED8-4688-A049-5095F6CD33A9}" srcOrd="0" destOrd="0" presId="urn:microsoft.com/office/officeart/2005/8/layout/vList2"/>
    <dgm:cxn modelId="{4DC892F7-973C-42FB-A20E-BE134568D738}" type="presParOf" srcId="{6E742C42-10B3-4A3E-82EA-A61E32D51153}" destId="{359FA897-347D-4518-B4A5-142C02334107}" srcOrd="0" destOrd="0" presId="urn:microsoft.com/office/officeart/2005/8/layout/vList2"/>
    <dgm:cxn modelId="{E3B0D2F4-F36A-4266-B758-4868F686D043}" type="presParOf" srcId="{6E742C42-10B3-4A3E-82EA-A61E32D51153}" destId="{484A3098-38DE-4BBE-8152-29BD018837E1}" srcOrd="1" destOrd="0" presId="urn:microsoft.com/office/officeart/2005/8/layout/vList2"/>
    <dgm:cxn modelId="{D437A221-DBAD-4875-B19E-E8997AEB96BF}" type="presParOf" srcId="{6E742C42-10B3-4A3E-82EA-A61E32D51153}" destId="{47786E97-C945-48FF-B02D-E581569F73D8}" srcOrd="2" destOrd="0" presId="urn:microsoft.com/office/officeart/2005/8/layout/vList2"/>
    <dgm:cxn modelId="{A9FC1DF1-8AC9-4FE8-904B-346CBD297C25}" type="presParOf" srcId="{6E742C42-10B3-4A3E-82EA-A61E32D51153}" destId="{93A904E0-B04D-4593-8D2D-3C1901C9979E}" srcOrd="3" destOrd="0" presId="urn:microsoft.com/office/officeart/2005/8/layout/vList2"/>
    <dgm:cxn modelId="{D18EA933-E449-4082-BDDB-5E46FA7C003A}" type="presParOf" srcId="{6E742C42-10B3-4A3E-82EA-A61E32D51153}" destId="{D172C061-8BAD-4F21-9B3A-86301B80AD8D}" srcOrd="4" destOrd="0" presId="urn:microsoft.com/office/officeart/2005/8/layout/vList2"/>
    <dgm:cxn modelId="{C1F096BB-2FD2-498E-B2BB-67B50058352E}" type="presParOf" srcId="{6E742C42-10B3-4A3E-82EA-A61E32D51153}" destId="{87EF8254-1BC8-4CA2-9755-6B9C6FC05652}" srcOrd="5" destOrd="0" presId="urn:microsoft.com/office/officeart/2005/8/layout/vList2"/>
    <dgm:cxn modelId="{CAE1E035-0D5E-45C6-8CB7-55754E086D85}" type="presParOf" srcId="{6E742C42-10B3-4A3E-82EA-A61E32D51153}" destId="{5B5A5468-BC67-4299-960B-7A0D9EAAABA7}" srcOrd="6" destOrd="0" presId="urn:microsoft.com/office/officeart/2005/8/layout/vList2"/>
    <dgm:cxn modelId="{5F1ED2CC-FAA3-45EE-8616-D2F8F5ED3EB3}" type="presParOf" srcId="{6E742C42-10B3-4A3E-82EA-A61E32D51153}" destId="{F3CB79D3-D51E-4198-B114-69B744927F05}" srcOrd="7" destOrd="0" presId="urn:microsoft.com/office/officeart/2005/8/layout/vList2"/>
    <dgm:cxn modelId="{9B3550B0-7C7C-4437-9734-B539BD80E77B}" type="presParOf" srcId="{6E742C42-10B3-4A3E-82EA-A61E32D51153}" destId="{00005348-DED8-4688-A049-5095F6CD33A9}" srcOrd="8" destOrd="0" presId="urn:microsoft.com/office/officeart/2005/8/layout/vList2"/>
    <dgm:cxn modelId="{9C4206F0-EC3D-4DA9-9E76-2207277FED1B}" type="presParOf" srcId="{6E742C42-10B3-4A3E-82EA-A61E32D51153}" destId="{ACCBF967-F5C1-423F-BC32-74759F1A8547}" srcOrd="9" destOrd="0" presId="urn:microsoft.com/office/officeart/2005/8/layout/vList2"/>
    <dgm:cxn modelId="{9A91849A-1407-483D-996E-63C7EB716DD4}" type="presParOf" srcId="{6E742C42-10B3-4A3E-82EA-A61E32D51153}" destId="{4BFD0C72-42F4-4FF6-BC7A-A5587F22376F}" srcOrd="10" destOrd="0" presId="urn:microsoft.com/office/officeart/2005/8/layout/vList2"/>
    <dgm:cxn modelId="{CC290EB6-914A-49DA-B7CE-17C93761F6CE}" type="presParOf" srcId="{6E742C42-10B3-4A3E-82EA-A61E32D51153}" destId="{9C43D83E-09A3-4F7A-8AD2-BA34E9B66688}" srcOrd="11" destOrd="0" presId="urn:microsoft.com/office/officeart/2005/8/layout/vList2"/>
    <dgm:cxn modelId="{39C981B1-F868-40E5-93D2-D1EC37D654C2}" type="presParOf" srcId="{6E742C42-10B3-4A3E-82EA-A61E32D51153}" destId="{D45AEC6C-F738-4D18-B7B9-3601C9F34D01}" srcOrd="12" destOrd="0" presId="urn:microsoft.com/office/officeart/2005/8/layout/vList2"/>
    <dgm:cxn modelId="{A7D3C724-45F7-4D6A-84E4-53FB23677026}" type="presParOf" srcId="{6E742C42-10B3-4A3E-82EA-A61E32D51153}" destId="{4ECB6479-1A8E-4865-920F-5809E8615DF9}" srcOrd="13" destOrd="0" presId="urn:microsoft.com/office/officeart/2005/8/layout/vList2"/>
    <dgm:cxn modelId="{80973987-A344-4A47-92A3-176FF15AC3BD}" type="presParOf" srcId="{6E742C42-10B3-4A3E-82EA-A61E32D51153}" destId="{A7CF8464-B79C-469C-9618-2022CE3C6BD9}" srcOrd="14" destOrd="0" presId="urn:microsoft.com/office/officeart/2005/8/layout/vList2"/>
    <dgm:cxn modelId="{C5EFE399-0C74-42E9-B018-36A5D1AE7097}" type="presParOf" srcId="{6E742C42-10B3-4A3E-82EA-A61E32D51153}" destId="{580F88AC-0790-48BE-9550-106768753EBF}" srcOrd="15" destOrd="0" presId="urn:microsoft.com/office/officeart/2005/8/layout/vList2"/>
    <dgm:cxn modelId="{4856DA9E-ECDC-41EC-8AD5-A3134892CDF2}" type="presParOf" srcId="{6E742C42-10B3-4A3E-82EA-A61E32D51153}" destId="{1F9903D8-4646-4471-BBB5-5A6A36585052}" srcOrd="16" destOrd="0" presId="urn:microsoft.com/office/officeart/2005/8/layout/vList2"/>
    <dgm:cxn modelId="{ADB82A32-C3AC-4D78-96CB-0665D57B972B}" type="presParOf" srcId="{6E742C42-10B3-4A3E-82EA-A61E32D51153}" destId="{5BDD9808-D689-4272-A934-615E8ED2CAAB}" srcOrd="17" destOrd="0" presId="urn:microsoft.com/office/officeart/2005/8/layout/vList2"/>
    <dgm:cxn modelId="{68E9FDAB-9C67-44E1-AD4D-CD4C951B36CE}" type="presParOf" srcId="{6E742C42-10B3-4A3E-82EA-A61E32D51153}" destId="{8E6B39FC-70EE-4064-B14B-EB1CD623F12A}" srcOrd="18" destOrd="0" presId="urn:microsoft.com/office/officeart/2005/8/layout/vList2"/>
    <dgm:cxn modelId="{D654CA31-9EEE-450D-91DB-02035DE39DA2}" type="presParOf" srcId="{6E742C42-10B3-4A3E-82EA-A61E32D51153}" destId="{71BE72A9-73C3-485A-B069-8829833E08F2}" srcOrd="19" destOrd="0" presId="urn:microsoft.com/office/officeart/2005/8/layout/vList2"/>
    <dgm:cxn modelId="{44EB537A-AA76-48FA-9442-439D128F001C}" type="presParOf" srcId="{6E742C42-10B3-4A3E-82EA-A61E32D51153}" destId="{48582C38-CC17-4050-96D5-6AF1E79DF868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210E1-F9D5-435D-BBE8-05F60252A2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35E633E4-1CD5-4E07-91FB-FB10B7E81515}">
      <dgm:prSet/>
      <dgm:spPr/>
      <dgm:t>
        <a:bodyPr/>
        <a:lstStyle/>
        <a:p>
          <a:r>
            <a:rPr lang="de-DE" u="sng"/>
            <a:t>Hyperaktivität/Impulsivität</a:t>
          </a:r>
          <a:endParaRPr lang="de-DE"/>
        </a:p>
      </dgm:t>
    </dgm:pt>
    <dgm:pt modelId="{456B5683-5875-48AD-9203-4C9BE7CF0B96}" type="parTrans" cxnId="{EA190827-F5E9-45D4-8DF9-B70D51A279FC}">
      <dgm:prSet/>
      <dgm:spPr/>
      <dgm:t>
        <a:bodyPr/>
        <a:lstStyle/>
        <a:p>
          <a:endParaRPr lang="de-DE"/>
        </a:p>
      </dgm:t>
    </dgm:pt>
    <dgm:pt modelId="{A29E1601-6391-4783-A82A-36504D938C5B}" type="sibTrans" cxnId="{EA190827-F5E9-45D4-8DF9-B70D51A279FC}">
      <dgm:prSet/>
      <dgm:spPr/>
      <dgm:t>
        <a:bodyPr/>
        <a:lstStyle/>
        <a:p>
          <a:endParaRPr lang="de-DE"/>
        </a:p>
      </dgm:t>
    </dgm:pt>
    <dgm:pt modelId="{033F55FF-AA5B-4CF3-8A34-D16AD1927A34}">
      <dgm:prSet/>
      <dgm:spPr/>
      <dgm:t>
        <a:bodyPr/>
        <a:lstStyle/>
        <a:p>
          <a:r>
            <a:rPr lang="de-DE"/>
            <a:t>1. zappelt, rutscht herum</a:t>
          </a:r>
        </a:p>
      </dgm:t>
    </dgm:pt>
    <dgm:pt modelId="{7101D4B6-3840-4A13-8C0C-09C1B191E997}" type="parTrans" cxnId="{C3847465-5248-41C6-AB9D-4973F0961EA9}">
      <dgm:prSet/>
      <dgm:spPr/>
      <dgm:t>
        <a:bodyPr/>
        <a:lstStyle/>
        <a:p>
          <a:endParaRPr lang="de-DE"/>
        </a:p>
      </dgm:t>
    </dgm:pt>
    <dgm:pt modelId="{2123C709-DEED-4F58-B722-37231FCAE542}" type="sibTrans" cxnId="{C3847465-5248-41C6-AB9D-4973F0961EA9}">
      <dgm:prSet/>
      <dgm:spPr/>
      <dgm:t>
        <a:bodyPr/>
        <a:lstStyle/>
        <a:p>
          <a:endParaRPr lang="de-DE"/>
        </a:p>
      </dgm:t>
    </dgm:pt>
    <dgm:pt modelId="{79AC5BB4-9184-4F34-8D8B-3254AC37D644}">
      <dgm:prSet/>
      <dgm:spPr/>
      <dgm:t>
        <a:bodyPr/>
        <a:lstStyle/>
        <a:p>
          <a:r>
            <a:rPr lang="de-DE"/>
            <a:t>2. steht häufig auf</a:t>
          </a:r>
        </a:p>
      </dgm:t>
    </dgm:pt>
    <dgm:pt modelId="{D3F6AEF5-0C54-486B-9F52-3523EB1260A6}" type="parTrans" cxnId="{E503DB6F-9397-4EFD-90D0-8F4219B1E90A}">
      <dgm:prSet/>
      <dgm:spPr/>
      <dgm:t>
        <a:bodyPr/>
        <a:lstStyle/>
        <a:p>
          <a:endParaRPr lang="de-DE"/>
        </a:p>
      </dgm:t>
    </dgm:pt>
    <dgm:pt modelId="{BF25B0F2-936E-43C7-A219-3B3A936EEDA5}" type="sibTrans" cxnId="{E503DB6F-9397-4EFD-90D0-8F4219B1E90A}">
      <dgm:prSet/>
      <dgm:spPr/>
      <dgm:t>
        <a:bodyPr/>
        <a:lstStyle/>
        <a:p>
          <a:endParaRPr lang="de-DE"/>
        </a:p>
      </dgm:t>
    </dgm:pt>
    <dgm:pt modelId="{8CFA547F-09B1-4827-AAC6-741437400E6B}">
      <dgm:prSet/>
      <dgm:spPr/>
      <dgm:t>
        <a:bodyPr/>
        <a:lstStyle/>
        <a:p>
          <a:r>
            <a:rPr lang="de-DE"/>
            <a:t>3. läuft herum (J+E: Unruhe)</a:t>
          </a:r>
        </a:p>
      </dgm:t>
    </dgm:pt>
    <dgm:pt modelId="{A65A00DB-CC31-4829-900D-6FD412A7ABA0}" type="parTrans" cxnId="{93F59B29-8C6A-4E23-8EC2-928EAD4A845F}">
      <dgm:prSet/>
      <dgm:spPr/>
      <dgm:t>
        <a:bodyPr/>
        <a:lstStyle/>
        <a:p>
          <a:endParaRPr lang="de-DE"/>
        </a:p>
      </dgm:t>
    </dgm:pt>
    <dgm:pt modelId="{8CC4F3DB-E810-4A27-8C6D-04967FE329CC}" type="sibTrans" cxnId="{93F59B29-8C6A-4E23-8EC2-928EAD4A845F}">
      <dgm:prSet/>
      <dgm:spPr/>
      <dgm:t>
        <a:bodyPr/>
        <a:lstStyle/>
        <a:p>
          <a:endParaRPr lang="de-DE"/>
        </a:p>
      </dgm:t>
    </dgm:pt>
    <dgm:pt modelId="{7468C6E1-3BE4-4FCB-8530-1096DA41DB1A}">
      <dgm:prSet/>
      <dgm:spPr/>
      <dgm:t>
        <a:bodyPr/>
        <a:lstStyle/>
        <a:p>
          <a:r>
            <a:rPr lang="de-DE"/>
            <a:t>4. kann kaum ruhig spielen</a:t>
          </a:r>
        </a:p>
      </dgm:t>
    </dgm:pt>
    <dgm:pt modelId="{E516208C-B6B3-4E12-A999-342DAE798CA6}" type="parTrans" cxnId="{B89064EF-4122-446A-83CD-40D9070333ED}">
      <dgm:prSet/>
      <dgm:spPr/>
      <dgm:t>
        <a:bodyPr/>
        <a:lstStyle/>
        <a:p>
          <a:endParaRPr lang="de-DE"/>
        </a:p>
      </dgm:t>
    </dgm:pt>
    <dgm:pt modelId="{AABADFFD-FDEF-4EE1-B331-766E169913D7}" type="sibTrans" cxnId="{B89064EF-4122-446A-83CD-40D9070333ED}">
      <dgm:prSet/>
      <dgm:spPr/>
      <dgm:t>
        <a:bodyPr/>
        <a:lstStyle/>
        <a:p>
          <a:endParaRPr lang="de-DE"/>
        </a:p>
      </dgm:t>
    </dgm:pt>
    <dgm:pt modelId="{A84CB2B2-D45F-4E94-8520-C1194782E44B}">
      <dgm:prSet/>
      <dgm:spPr/>
      <dgm:t>
        <a:bodyPr/>
        <a:lstStyle/>
        <a:p>
          <a:r>
            <a:rPr lang="de-DE"/>
            <a:t>5. häufig wie „getrieben“</a:t>
          </a:r>
        </a:p>
      </dgm:t>
    </dgm:pt>
    <dgm:pt modelId="{283B7591-12C0-4E7B-9964-A36BFDF6E6D5}" type="parTrans" cxnId="{4A03DC3E-094F-4215-ABD5-08B2E9E2815D}">
      <dgm:prSet/>
      <dgm:spPr/>
      <dgm:t>
        <a:bodyPr/>
        <a:lstStyle/>
        <a:p>
          <a:endParaRPr lang="de-DE"/>
        </a:p>
      </dgm:t>
    </dgm:pt>
    <dgm:pt modelId="{560D6341-B4F4-46E0-8D3C-B4ED4E5F4A7E}" type="sibTrans" cxnId="{4A03DC3E-094F-4215-ABD5-08B2E9E2815D}">
      <dgm:prSet/>
      <dgm:spPr/>
      <dgm:t>
        <a:bodyPr/>
        <a:lstStyle/>
        <a:p>
          <a:endParaRPr lang="de-DE"/>
        </a:p>
      </dgm:t>
    </dgm:pt>
    <dgm:pt modelId="{57A35BCB-E203-4F94-B7E7-958FD22C1D04}">
      <dgm:prSet/>
      <dgm:spPr/>
      <dgm:t>
        <a:bodyPr/>
        <a:lstStyle/>
        <a:p>
          <a:r>
            <a:rPr lang="de-DE"/>
            <a:t>6. redet häufig überm. viel</a:t>
          </a:r>
        </a:p>
      </dgm:t>
    </dgm:pt>
    <dgm:pt modelId="{129C2E3E-D041-45C3-A8EB-6C119F02D4C8}" type="parTrans" cxnId="{4647634F-3E4D-48F3-929E-FC16EF4062BB}">
      <dgm:prSet/>
      <dgm:spPr/>
      <dgm:t>
        <a:bodyPr/>
        <a:lstStyle/>
        <a:p>
          <a:endParaRPr lang="de-DE"/>
        </a:p>
      </dgm:t>
    </dgm:pt>
    <dgm:pt modelId="{BAFC4168-EF45-4A7C-9974-B8839169667E}" type="sibTrans" cxnId="{4647634F-3E4D-48F3-929E-FC16EF4062BB}">
      <dgm:prSet/>
      <dgm:spPr/>
      <dgm:t>
        <a:bodyPr/>
        <a:lstStyle/>
        <a:p>
          <a:endParaRPr lang="de-DE"/>
        </a:p>
      </dgm:t>
    </dgm:pt>
    <dgm:pt modelId="{13CEF543-3443-47BA-9249-BE2602694AE4}">
      <dgm:prSet/>
      <dgm:spPr/>
      <dgm:t>
        <a:bodyPr/>
        <a:lstStyle/>
        <a:p>
          <a:r>
            <a:rPr lang="de-DE"/>
            <a:t>7. platzt vorzeitig heraus</a:t>
          </a:r>
        </a:p>
      </dgm:t>
    </dgm:pt>
    <dgm:pt modelId="{EAC1F05E-D03B-4455-BAF3-3B16BFDBDBCD}" type="parTrans" cxnId="{1485CE45-DB93-4447-BD24-9BB260BD18AB}">
      <dgm:prSet/>
      <dgm:spPr/>
      <dgm:t>
        <a:bodyPr/>
        <a:lstStyle/>
        <a:p>
          <a:endParaRPr lang="de-DE"/>
        </a:p>
      </dgm:t>
    </dgm:pt>
    <dgm:pt modelId="{F53B88B6-857B-4183-9D46-12A78CA8F2CE}" type="sibTrans" cxnId="{1485CE45-DB93-4447-BD24-9BB260BD18AB}">
      <dgm:prSet/>
      <dgm:spPr/>
      <dgm:t>
        <a:bodyPr/>
        <a:lstStyle/>
        <a:p>
          <a:endParaRPr lang="de-DE"/>
        </a:p>
      </dgm:t>
    </dgm:pt>
    <dgm:pt modelId="{2495442C-C6A2-416C-9831-1D230087173E}">
      <dgm:prSet/>
      <dgm:spPr/>
      <dgm:t>
        <a:bodyPr/>
        <a:lstStyle/>
        <a:p>
          <a:r>
            <a:rPr lang="de-DE"/>
            <a:t>8. kann nur schwer warten</a:t>
          </a:r>
        </a:p>
      </dgm:t>
    </dgm:pt>
    <dgm:pt modelId="{0C67B879-D1BB-471E-8D70-A5ED8CF87B9C}" type="parTrans" cxnId="{B3A6C3A1-D457-4317-AB88-6A64FD26FAB3}">
      <dgm:prSet/>
      <dgm:spPr/>
      <dgm:t>
        <a:bodyPr/>
        <a:lstStyle/>
        <a:p>
          <a:endParaRPr lang="de-DE"/>
        </a:p>
      </dgm:t>
    </dgm:pt>
    <dgm:pt modelId="{4BC3B7CB-8126-4C39-A867-21D147CD6179}" type="sibTrans" cxnId="{B3A6C3A1-D457-4317-AB88-6A64FD26FAB3}">
      <dgm:prSet/>
      <dgm:spPr/>
      <dgm:t>
        <a:bodyPr/>
        <a:lstStyle/>
        <a:p>
          <a:endParaRPr lang="de-DE"/>
        </a:p>
      </dgm:t>
    </dgm:pt>
    <dgm:pt modelId="{455AC4B9-25A7-4512-AC79-845915505C56}">
      <dgm:prSet/>
      <dgm:spPr/>
      <dgm:t>
        <a:bodyPr/>
        <a:lstStyle/>
        <a:p>
          <a:r>
            <a:rPr lang="de-DE"/>
            <a:t>9. unterbricht/stört häufig</a:t>
          </a:r>
        </a:p>
      </dgm:t>
    </dgm:pt>
    <dgm:pt modelId="{4EFE880E-4820-42D0-9AAB-B409C5B5B33C}" type="parTrans" cxnId="{BC0A371F-7C82-44EF-BB2C-9F12C5B26EC7}">
      <dgm:prSet/>
      <dgm:spPr/>
      <dgm:t>
        <a:bodyPr/>
        <a:lstStyle/>
        <a:p>
          <a:endParaRPr lang="de-DE"/>
        </a:p>
      </dgm:t>
    </dgm:pt>
    <dgm:pt modelId="{B60573F4-299F-4336-970A-6B2C3DD43200}" type="sibTrans" cxnId="{BC0A371F-7C82-44EF-BB2C-9F12C5B26EC7}">
      <dgm:prSet/>
      <dgm:spPr/>
      <dgm:t>
        <a:bodyPr/>
        <a:lstStyle/>
        <a:p>
          <a:endParaRPr lang="de-DE"/>
        </a:p>
      </dgm:t>
    </dgm:pt>
    <dgm:pt modelId="{BD1A6114-3382-4C90-83EA-B8F9D5DC21BF}">
      <dgm:prSet/>
      <dgm:spPr/>
      <dgm:t>
        <a:bodyPr/>
        <a:lstStyle/>
        <a:p>
          <a:r>
            <a:rPr lang="de-DE"/>
            <a:t>(mind. 6 in den letzten 6 Mon.)</a:t>
          </a:r>
        </a:p>
      </dgm:t>
    </dgm:pt>
    <dgm:pt modelId="{B1826BF6-917D-4D14-BBD9-D1CC8CA593DD}" type="parTrans" cxnId="{C90BE218-6539-4E47-A1DC-7CD64F479C6D}">
      <dgm:prSet/>
      <dgm:spPr/>
      <dgm:t>
        <a:bodyPr/>
        <a:lstStyle/>
        <a:p>
          <a:endParaRPr lang="de-DE"/>
        </a:p>
      </dgm:t>
    </dgm:pt>
    <dgm:pt modelId="{C76E459A-2299-43E1-B19C-40B55E1E8E88}" type="sibTrans" cxnId="{C90BE218-6539-4E47-A1DC-7CD64F479C6D}">
      <dgm:prSet/>
      <dgm:spPr/>
      <dgm:t>
        <a:bodyPr/>
        <a:lstStyle/>
        <a:p>
          <a:endParaRPr lang="de-DE"/>
        </a:p>
      </dgm:t>
    </dgm:pt>
    <dgm:pt modelId="{E9BC9D70-48F4-4A51-B3E7-F01B66BCF52E}" type="pres">
      <dgm:prSet presAssocID="{5E5210E1-F9D5-435D-BBE8-05F60252A2C9}" presName="linear" presStyleCnt="0">
        <dgm:presLayoutVars>
          <dgm:animLvl val="lvl"/>
          <dgm:resizeHandles val="exact"/>
        </dgm:presLayoutVars>
      </dgm:prSet>
      <dgm:spPr/>
    </dgm:pt>
    <dgm:pt modelId="{E4E632BC-E6DE-4960-B2C0-B0916A7FAA65}" type="pres">
      <dgm:prSet presAssocID="{35E633E4-1CD5-4E07-91FB-FB10B7E81515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E60B3D31-D5DA-472C-8C48-5B083E4A3511}" type="pres">
      <dgm:prSet presAssocID="{A29E1601-6391-4783-A82A-36504D938C5B}" presName="spacer" presStyleCnt="0"/>
      <dgm:spPr/>
    </dgm:pt>
    <dgm:pt modelId="{2AD33802-7CD8-45A9-A83A-C46CA8C969A7}" type="pres">
      <dgm:prSet presAssocID="{033F55FF-AA5B-4CF3-8A34-D16AD1927A34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E39FB2EF-C0B1-4AD0-A788-48F373362265}" type="pres">
      <dgm:prSet presAssocID="{2123C709-DEED-4F58-B722-37231FCAE542}" presName="spacer" presStyleCnt="0"/>
      <dgm:spPr/>
    </dgm:pt>
    <dgm:pt modelId="{EBC61F6E-03CB-4D49-ACA9-1A07BA69DAD2}" type="pres">
      <dgm:prSet presAssocID="{79AC5BB4-9184-4F34-8D8B-3254AC37D644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896ACE20-A78F-43C3-BDD0-E432D66ABCE9}" type="pres">
      <dgm:prSet presAssocID="{BF25B0F2-936E-43C7-A219-3B3A936EEDA5}" presName="spacer" presStyleCnt="0"/>
      <dgm:spPr/>
    </dgm:pt>
    <dgm:pt modelId="{7793DA20-4CCE-4C86-802F-337493F76295}" type="pres">
      <dgm:prSet presAssocID="{8CFA547F-09B1-4827-AAC6-741437400E6B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9F144823-D5E0-4DE3-95B5-1E227A2FB0C3}" type="pres">
      <dgm:prSet presAssocID="{8CC4F3DB-E810-4A27-8C6D-04967FE329CC}" presName="spacer" presStyleCnt="0"/>
      <dgm:spPr/>
    </dgm:pt>
    <dgm:pt modelId="{9E3A7B28-6546-40BF-9AA0-343853B1FC78}" type="pres">
      <dgm:prSet presAssocID="{7468C6E1-3BE4-4FCB-8530-1096DA41DB1A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42C597E6-D8EB-49CA-9BDE-F677CEE94129}" type="pres">
      <dgm:prSet presAssocID="{AABADFFD-FDEF-4EE1-B331-766E169913D7}" presName="spacer" presStyleCnt="0"/>
      <dgm:spPr/>
    </dgm:pt>
    <dgm:pt modelId="{B92AB4F3-A331-408A-BEC2-3E96140676D7}" type="pres">
      <dgm:prSet presAssocID="{A84CB2B2-D45F-4E94-8520-C1194782E44B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F1EB5753-B187-4B84-8282-0394E2F61ACB}" type="pres">
      <dgm:prSet presAssocID="{560D6341-B4F4-46E0-8D3C-B4ED4E5F4A7E}" presName="spacer" presStyleCnt="0"/>
      <dgm:spPr/>
    </dgm:pt>
    <dgm:pt modelId="{BF10D2C2-5072-46A9-9764-1B57D8B4110A}" type="pres">
      <dgm:prSet presAssocID="{57A35BCB-E203-4F94-B7E7-958FD22C1D04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F79B47F7-49CE-409F-BE85-0DAE212EF922}" type="pres">
      <dgm:prSet presAssocID="{BAFC4168-EF45-4A7C-9974-B8839169667E}" presName="spacer" presStyleCnt="0"/>
      <dgm:spPr/>
    </dgm:pt>
    <dgm:pt modelId="{66EDA95F-D3BF-4C3F-A4BE-EDBA01A1B0DE}" type="pres">
      <dgm:prSet presAssocID="{13CEF543-3443-47BA-9249-BE2602694AE4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2636681A-CE09-4074-9C36-A35BD1A0A3A1}" type="pres">
      <dgm:prSet presAssocID="{F53B88B6-857B-4183-9D46-12A78CA8F2CE}" presName="spacer" presStyleCnt="0"/>
      <dgm:spPr/>
    </dgm:pt>
    <dgm:pt modelId="{8A57CAE2-D07D-476D-8F5C-F327724AE2AF}" type="pres">
      <dgm:prSet presAssocID="{2495442C-C6A2-416C-9831-1D230087173E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7A4ECFFF-DD7E-4960-8739-F03646BC97C3}" type="pres">
      <dgm:prSet presAssocID="{4BC3B7CB-8126-4C39-A867-21D147CD6179}" presName="spacer" presStyleCnt="0"/>
      <dgm:spPr/>
    </dgm:pt>
    <dgm:pt modelId="{F7D50B34-03CC-457A-9A7E-4330778610C4}" type="pres">
      <dgm:prSet presAssocID="{455AC4B9-25A7-4512-AC79-845915505C56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9A6C7133-5EE7-4E25-A605-54AAC9D180E1}" type="pres">
      <dgm:prSet presAssocID="{B60573F4-299F-4336-970A-6B2C3DD43200}" presName="spacer" presStyleCnt="0"/>
      <dgm:spPr/>
    </dgm:pt>
    <dgm:pt modelId="{9BACC91A-46B1-4016-B7BE-A5CB5B194954}" type="pres">
      <dgm:prSet presAssocID="{BD1A6114-3382-4C90-83EA-B8F9D5DC21BF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C90BE218-6539-4E47-A1DC-7CD64F479C6D}" srcId="{5E5210E1-F9D5-435D-BBE8-05F60252A2C9}" destId="{BD1A6114-3382-4C90-83EA-B8F9D5DC21BF}" srcOrd="10" destOrd="0" parTransId="{B1826BF6-917D-4D14-BBD9-D1CC8CA593DD}" sibTransId="{C76E459A-2299-43E1-B19C-40B55E1E8E88}"/>
    <dgm:cxn modelId="{CA777D1B-2CBE-4BB8-B816-07C4FC74094B}" type="presOf" srcId="{7468C6E1-3BE4-4FCB-8530-1096DA41DB1A}" destId="{9E3A7B28-6546-40BF-9AA0-343853B1FC78}" srcOrd="0" destOrd="0" presId="urn:microsoft.com/office/officeart/2005/8/layout/vList2"/>
    <dgm:cxn modelId="{BC0A371F-7C82-44EF-BB2C-9F12C5B26EC7}" srcId="{5E5210E1-F9D5-435D-BBE8-05F60252A2C9}" destId="{455AC4B9-25A7-4512-AC79-845915505C56}" srcOrd="9" destOrd="0" parTransId="{4EFE880E-4820-42D0-9AAB-B409C5B5B33C}" sibTransId="{B60573F4-299F-4336-970A-6B2C3DD43200}"/>
    <dgm:cxn modelId="{EA190827-F5E9-45D4-8DF9-B70D51A279FC}" srcId="{5E5210E1-F9D5-435D-BBE8-05F60252A2C9}" destId="{35E633E4-1CD5-4E07-91FB-FB10B7E81515}" srcOrd="0" destOrd="0" parTransId="{456B5683-5875-48AD-9203-4C9BE7CF0B96}" sibTransId="{A29E1601-6391-4783-A82A-36504D938C5B}"/>
    <dgm:cxn modelId="{93F59B29-8C6A-4E23-8EC2-928EAD4A845F}" srcId="{5E5210E1-F9D5-435D-BBE8-05F60252A2C9}" destId="{8CFA547F-09B1-4827-AAC6-741437400E6B}" srcOrd="3" destOrd="0" parTransId="{A65A00DB-CC31-4829-900D-6FD412A7ABA0}" sibTransId="{8CC4F3DB-E810-4A27-8C6D-04967FE329CC}"/>
    <dgm:cxn modelId="{EEE7D42A-576B-4B5B-905C-12DDFF4EE3E8}" type="presOf" srcId="{BD1A6114-3382-4C90-83EA-B8F9D5DC21BF}" destId="{9BACC91A-46B1-4016-B7BE-A5CB5B194954}" srcOrd="0" destOrd="0" presId="urn:microsoft.com/office/officeart/2005/8/layout/vList2"/>
    <dgm:cxn modelId="{4A03DC3E-094F-4215-ABD5-08B2E9E2815D}" srcId="{5E5210E1-F9D5-435D-BBE8-05F60252A2C9}" destId="{A84CB2B2-D45F-4E94-8520-C1194782E44B}" srcOrd="5" destOrd="0" parTransId="{283B7591-12C0-4E7B-9964-A36BFDF6E6D5}" sibTransId="{560D6341-B4F4-46E0-8D3C-B4ED4E5F4A7E}"/>
    <dgm:cxn modelId="{954D1160-4350-4638-AF7A-F18C42290202}" type="presOf" srcId="{5E5210E1-F9D5-435D-BBE8-05F60252A2C9}" destId="{E9BC9D70-48F4-4A51-B3E7-F01B66BCF52E}" srcOrd="0" destOrd="0" presId="urn:microsoft.com/office/officeart/2005/8/layout/vList2"/>
    <dgm:cxn modelId="{C3847465-5248-41C6-AB9D-4973F0961EA9}" srcId="{5E5210E1-F9D5-435D-BBE8-05F60252A2C9}" destId="{033F55FF-AA5B-4CF3-8A34-D16AD1927A34}" srcOrd="1" destOrd="0" parTransId="{7101D4B6-3840-4A13-8C0C-09C1B191E997}" sibTransId="{2123C709-DEED-4F58-B722-37231FCAE542}"/>
    <dgm:cxn modelId="{1485CE45-DB93-4447-BD24-9BB260BD18AB}" srcId="{5E5210E1-F9D5-435D-BBE8-05F60252A2C9}" destId="{13CEF543-3443-47BA-9249-BE2602694AE4}" srcOrd="7" destOrd="0" parTransId="{EAC1F05E-D03B-4455-BAF3-3B16BFDBDBCD}" sibTransId="{F53B88B6-857B-4183-9D46-12A78CA8F2CE}"/>
    <dgm:cxn modelId="{22ED1E6D-B031-4634-89EB-3BA50C7E1619}" type="presOf" srcId="{455AC4B9-25A7-4512-AC79-845915505C56}" destId="{F7D50B34-03CC-457A-9A7E-4330778610C4}" srcOrd="0" destOrd="0" presId="urn:microsoft.com/office/officeart/2005/8/layout/vList2"/>
    <dgm:cxn modelId="{4647634F-3E4D-48F3-929E-FC16EF4062BB}" srcId="{5E5210E1-F9D5-435D-BBE8-05F60252A2C9}" destId="{57A35BCB-E203-4F94-B7E7-958FD22C1D04}" srcOrd="6" destOrd="0" parTransId="{129C2E3E-D041-45C3-A8EB-6C119F02D4C8}" sibTransId="{BAFC4168-EF45-4A7C-9974-B8839169667E}"/>
    <dgm:cxn modelId="{E503DB6F-9397-4EFD-90D0-8F4219B1E90A}" srcId="{5E5210E1-F9D5-435D-BBE8-05F60252A2C9}" destId="{79AC5BB4-9184-4F34-8D8B-3254AC37D644}" srcOrd="2" destOrd="0" parTransId="{D3F6AEF5-0C54-486B-9F52-3523EB1260A6}" sibTransId="{BF25B0F2-936E-43C7-A219-3B3A936EEDA5}"/>
    <dgm:cxn modelId="{3D92218E-6DD8-4630-BE93-B20EFBF7F93C}" type="presOf" srcId="{35E633E4-1CD5-4E07-91FB-FB10B7E81515}" destId="{E4E632BC-E6DE-4960-B2C0-B0916A7FAA65}" srcOrd="0" destOrd="0" presId="urn:microsoft.com/office/officeart/2005/8/layout/vList2"/>
    <dgm:cxn modelId="{B3A6C3A1-D457-4317-AB88-6A64FD26FAB3}" srcId="{5E5210E1-F9D5-435D-BBE8-05F60252A2C9}" destId="{2495442C-C6A2-416C-9831-1D230087173E}" srcOrd="8" destOrd="0" parTransId="{0C67B879-D1BB-471E-8D70-A5ED8CF87B9C}" sibTransId="{4BC3B7CB-8126-4C39-A867-21D147CD6179}"/>
    <dgm:cxn modelId="{AB7EAFAC-80D9-44DB-8016-FD097CB8572E}" type="presOf" srcId="{A84CB2B2-D45F-4E94-8520-C1194782E44B}" destId="{B92AB4F3-A331-408A-BEC2-3E96140676D7}" srcOrd="0" destOrd="0" presId="urn:microsoft.com/office/officeart/2005/8/layout/vList2"/>
    <dgm:cxn modelId="{7BEE5BAF-4756-487D-ADE0-0BE0BC2E7BD8}" type="presOf" srcId="{8CFA547F-09B1-4827-AAC6-741437400E6B}" destId="{7793DA20-4CCE-4C86-802F-337493F76295}" srcOrd="0" destOrd="0" presId="urn:microsoft.com/office/officeart/2005/8/layout/vList2"/>
    <dgm:cxn modelId="{50AF8AC1-10C0-4906-ABA0-DF1751BCE79C}" type="presOf" srcId="{13CEF543-3443-47BA-9249-BE2602694AE4}" destId="{66EDA95F-D3BF-4C3F-A4BE-EDBA01A1B0DE}" srcOrd="0" destOrd="0" presId="urn:microsoft.com/office/officeart/2005/8/layout/vList2"/>
    <dgm:cxn modelId="{A969C6CF-A943-47C8-90D4-6F1127FD52D7}" type="presOf" srcId="{57A35BCB-E203-4F94-B7E7-958FD22C1D04}" destId="{BF10D2C2-5072-46A9-9764-1B57D8B4110A}" srcOrd="0" destOrd="0" presId="urn:microsoft.com/office/officeart/2005/8/layout/vList2"/>
    <dgm:cxn modelId="{5AFF2EE1-54A2-4A48-9502-AC67D6177E4F}" type="presOf" srcId="{2495442C-C6A2-416C-9831-1D230087173E}" destId="{8A57CAE2-D07D-476D-8F5C-F327724AE2AF}" srcOrd="0" destOrd="0" presId="urn:microsoft.com/office/officeart/2005/8/layout/vList2"/>
    <dgm:cxn modelId="{B89064EF-4122-446A-83CD-40D9070333ED}" srcId="{5E5210E1-F9D5-435D-BBE8-05F60252A2C9}" destId="{7468C6E1-3BE4-4FCB-8530-1096DA41DB1A}" srcOrd="4" destOrd="0" parTransId="{E516208C-B6B3-4E12-A999-342DAE798CA6}" sibTransId="{AABADFFD-FDEF-4EE1-B331-766E169913D7}"/>
    <dgm:cxn modelId="{624D72F0-A95A-474E-B78C-B5630875F287}" type="presOf" srcId="{79AC5BB4-9184-4F34-8D8B-3254AC37D644}" destId="{EBC61F6E-03CB-4D49-ACA9-1A07BA69DAD2}" srcOrd="0" destOrd="0" presId="urn:microsoft.com/office/officeart/2005/8/layout/vList2"/>
    <dgm:cxn modelId="{CAFD86F3-A051-4E8D-9A38-8540AAF48FAF}" type="presOf" srcId="{033F55FF-AA5B-4CF3-8A34-D16AD1927A34}" destId="{2AD33802-7CD8-45A9-A83A-C46CA8C969A7}" srcOrd="0" destOrd="0" presId="urn:microsoft.com/office/officeart/2005/8/layout/vList2"/>
    <dgm:cxn modelId="{C76EA383-36EA-4876-AEB0-62819D271C1F}" type="presParOf" srcId="{E9BC9D70-48F4-4A51-B3E7-F01B66BCF52E}" destId="{E4E632BC-E6DE-4960-B2C0-B0916A7FAA65}" srcOrd="0" destOrd="0" presId="urn:microsoft.com/office/officeart/2005/8/layout/vList2"/>
    <dgm:cxn modelId="{354C26C3-AC3D-4051-A687-B4AFA0124289}" type="presParOf" srcId="{E9BC9D70-48F4-4A51-B3E7-F01B66BCF52E}" destId="{E60B3D31-D5DA-472C-8C48-5B083E4A3511}" srcOrd="1" destOrd="0" presId="urn:microsoft.com/office/officeart/2005/8/layout/vList2"/>
    <dgm:cxn modelId="{C670308C-CB32-4389-9C30-E700ED591199}" type="presParOf" srcId="{E9BC9D70-48F4-4A51-B3E7-F01B66BCF52E}" destId="{2AD33802-7CD8-45A9-A83A-C46CA8C969A7}" srcOrd="2" destOrd="0" presId="urn:microsoft.com/office/officeart/2005/8/layout/vList2"/>
    <dgm:cxn modelId="{DF8DAD5C-F936-4A56-B86B-8BD1F7541215}" type="presParOf" srcId="{E9BC9D70-48F4-4A51-B3E7-F01B66BCF52E}" destId="{E39FB2EF-C0B1-4AD0-A788-48F373362265}" srcOrd="3" destOrd="0" presId="urn:microsoft.com/office/officeart/2005/8/layout/vList2"/>
    <dgm:cxn modelId="{72064634-3E52-4A80-B12D-6A5DDB98B913}" type="presParOf" srcId="{E9BC9D70-48F4-4A51-B3E7-F01B66BCF52E}" destId="{EBC61F6E-03CB-4D49-ACA9-1A07BA69DAD2}" srcOrd="4" destOrd="0" presId="urn:microsoft.com/office/officeart/2005/8/layout/vList2"/>
    <dgm:cxn modelId="{BEB75CCB-F5BE-4403-835B-C65F89AB172F}" type="presParOf" srcId="{E9BC9D70-48F4-4A51-B3E7-F01B66BCF52E}" destId="{896ACE20-A78F-43C3-BDD0-E432D66ABCE9}" srcOrd="5" destOrd="0" presId="urn:microsoft.com/office/officeart/2005/8/layout/vList2"/>
    <dgm:cxn modelId="{6B8FA4B2-D12D-4376-BC1E-EA4CA312F1AD}" type="presParOf" srcId="{E9BC9D70-48F4-4A51-B3E7-F01B66BCF52E}" destId="{7793DA20-4CCE-4C86-802F-337493F76295}" srcOrd="6" destOrd="0" presId="urn:microsoft.com/office/officeart/2005/8/layout/vList2"/>
    <dgm:cxn modelId="{6FA62BC9-EB9D-4831-B3B7-68C210B80A20}" type="presParOf" srcId="{E9BC9D70-48F4-4A51-B3E7-F01B66BCF52E}" destId="{9F144823-D5E0-4DE3-95B5-1E227A2FB0C3}" srcOrd="7" destOrd="0" presId="urn:microsoft.com/office/officeart/2005/8/layout/vList2"/>
    <dgm:cxn modelId="{66E95721-9FD7-468A-BF13-1D760A6EF66B}" type="presParOf" srcId="{E9BC9D70-48F4-4A51-B3E7-F01B66BCF52E}" destId="{9E3A7B28-6546-40BF-9AA0-343853B1FC78}" srcOrd="8" destOrd="0" presId="urn:microsoft.com/office/officeart/2005/8/layout/vList2"/>
    <dgm:cxn modelId="{D30AFF32-423F-46B0-B294-797526853D6A}" type="presParOf" srcId="{E9BC9D70-48F4-4A51-B3E7-F01B66BCF52E}" destId="{42C597E6-D8EB-49CA-9BDE-F677CEE94129}" srcOrd="9" destOrd="0" presId="urn:microsoft.com/office/officeart/2005/8/layout/vList2"/>
    <dgm:cxn modelId="{A6B05E22-7F67-4175-AA4F-0212C8C092B0}" type="presParOf" srcId="{E9BC9D70-48F4-4A51-B3E7-F01B66BCF52E}" destId="{B92AB4F3-A331-408A-BEC2-3E96140676D7}" srcOrd="10" destOrd="0" presId="urn:microsoft.com/office/officeart/2005/8/layout/vList2"/>
    <dgm:cxn modelId="{10290089-FA17-4679-98B8-96E2B2CCE758}" type="presParOf" srcId="{E9BC9D70-48F4-4A51-B3E7-F01B66BCF52E}" destId="{F1EB5753-B187-4B84-8282-0394E2F61ACB}" srcOrd="11" destOrd="0" presId="urn:microsoft.com/office/officeart/2005/8/layout/vList2"/>
    <dgm:cxn modelId="{ACE9C84D-2582-4E78-A8BC-46DDDCFD170C}" type="presParOf" srcId="{E9BC9D70-48F4-4A51-B3E7-F01B66BCF52E}" destId="{BF10D2C2-5072-46A9-9764-1B57D8B4110A}" srcOrd="12" destOrd="0" presId="urn:microsoft.com/office/officeart/2005/8/layout/vList2"/>
    <dgm:cxn modelId="{8DFD19AB-266D-4C62-946B-7598273ADE9C}" type="presParOf" srcId="{E9BC9D70-48F4-4A51-B3E7-F01B66BCF52E}" destId="{F79B47F7-49CE-409F-BE85-0DAE212EF922}" srcOrd="13" destOrd="0" presId="urn:microsoft.com/office/officeart/2005/8/layout/vList2"/>
    <dgm:cxn modelId="{0186470D-44FC-496E-B41F-879CB04BFE12}" type="presParOf" srcId="{E9BC9D70-48F4-4A51-B3E7-F01B66BCF52E}" destId="{66EDA95F-D3BF-4C3F-A4BE-EDBA01A1B0DE}" srcOrd="14" destOrd="0" presId="urn:microsoft.com/office/officeart/2005/8/layout/vList2"/>
    <dgm:cxn modelId="{47E6B5E6-252C-4227-BF00-6788752CEAD3}" type="presParOf" srcId="{E9BC9D70-48F4-4A51-B3E7-F01B66BCF52E}" destId="{2636681A-CE09-4074-9C36-A35BD1A0A3A1}" srcOrd="15" destOrd="0" presId="urn:microsoft.com/office/officeart/2005/8/layout/vList2"/>
    <dgm:cxn modelId="{B5942C2C-3AB4-4A1E-BD86-E215A155F6AF}" type="presParOf" srcId="{E9BC9D70-48F4-4A51-B3E7-F01B66BCF52E}" destId="{8A57CAE2-D07D-476D-8F5C-F327724AE2AF}" srcOrd="16" destOrd="0" presId="urn:microsoft.com/office/officeart/2005/8/layout/vList2"/>
    <dgm:cxn modelId="{BE47EC06-599D-4347-ACBD-3F37492E2404}" type="presParOf" srcId="{E9BC9D70-48F4-4A51-B3E7-F01B66BCF52E}" destId="{7A4ECFFF-DD7E-4960-8739-F03646BC97C3}" srcOrd="17" destOrd="0" presId="urn:microsoft.com/office/officeart/2005/8/layout/vList2"/>
    <dgm:cxn modelId="{AD4AA4E6-57CD-4B7D-BE4A-71220976ED42}" type="presParOf" srcId="{E9BC9D70-48F4-4A51-B3E7-F01B66BCF52E}" destId="{F7D50B34-03CC-457A-9A7E-4330778610C4}" srcOrd="18" destOrd="0" presId="urn:microsoft.com/office/officeart/2005/8/layout/vList2"/>
    <dgm:cxn modelId="{EC04FC40-A846-4722-8A2C-7CCD44A6903C}" type="presParOf" srcId="{E9BC9D70-48F4-4A51-B3E7-F01B66BCF52E}" destId="{9A6C7133-5EE7-4E25-A605-54AAC9D180E1}" srcOrd="19" destOrd="0" presId="urn:microsoft.com/office/officeart/2005/8/layout/vList2"/>
    <dgm:cxn modelId="{F49BB61B-A42E-423D-B571-122073C76D8A}" type="presParOf" srcId="{E9BC9D70-48F4-4A51-B3E7-F01B66BCF52E}" destId="{9BACC91A-46B1-4016-B7BE-A5CB5B194954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FA897-347D-4518-B4A5-142C02334107}">
      <dsp:nvSpPr>
        <dsp:cNvPr id="0" name=""/>
        <dsp:cNvSpPr/>
      </dsp:nvSpPr>
      <dsp:spPr>
        <a:xfrm>
          <a:off x="0" y="8303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u="sng" kern="1200"/>
            <a:t>Unaufmerksamkeit</a:t>
          </a:r>
          <a:endParaRPr lang="de-DE" sz="1600" kern="1200"/>
        </a:p>
      </dsp:txBody>
      <dsp:txXfrm>
        <a:off x="18734" y="101766"/>
        <a:ext cx="4382132" cy="346292"/>
      </dsp:txXfrm>
    </dsp:sp>
    <dsp:sp modelId="{47786E97-C945-48FF-B02D-E581569F73D8}">
      <dsp:nvSpPr>
        <dsp:cNvPr id="0" name=""/>
        <dsp:cNvSpPr/>
      </dsp:nvSpPr>
      <dsp:spPr>
        <a:xfrm>
          <a:off x="0" y="51287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1. viele Flüchtigkeitsfehler</a:t>
          </a:r>
        </a:p>
      </dsp:txBody>
      <dsp:txXfrm>
        <a:off x="18734" y="531606"/>
        <a:ext cx="4382132" cy="346292"/>
      </dsp:txXfrm>
    </dsp:sp>
    <dsp:sp modelId="{D172C061-8BAD-4F21-9B3A-86301B80AD8D}">
      <dsp:nvSpPr>
        <dsp:cNvPr id="0" name=""/>
        <dsp:cNvSpPr/>
      </dsp:nvSpPr>
      <dsp:spPr>
        <a:xfrm>
          <a:off x="0" y="94271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2. nicht ausdauernd</a:t>
          </a:r>
        </a:p>
      </dsp:txBody>
      <dsp:txXfrm>
        <a:off x="18734" y="961446"/>
        <a:ext cx="4382132" cy="346292"/>
      </dsp:txXfrm>
    </dsp:sp>
    <dsp:sp modelId="{5B5A5468-BC67-4299-960B-7A0D9EAAABA7}">
      <dsp:nvSpPr>
        <dsp:cNvPr id="0" name=""/>
        <dsp:cNvSpPr/>
      </dsp:nvSpPr>
      <dsp:spPr>
        <a:xfrm>
          <a:off x="0" y="137255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3. scheint nicht zuzuhören</a:t>
          </a:r>
        </a:p>
      </dsp:txBody>
      <dsp:txXfrm>
        <a:off x="18734" y="1391286"/>
        <a:ext cx="4382132" cy="346292"/>
      </dsp:txXfrm>
    </dsp:sp>
    <dsp:sp modelId="{00005348-DED8-4688-A049-5095F6CD33A9}">
      <dsp:nvSpPr>
        <dsp:cNvPr id="0" name=""/>
        <dsp:cNvSpPr/>
      </dsp:nvSpPr>
      <dsp:spPr>
        <a:xfrm>
          <a:off x="0" y="180239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4. unvollständige Erledigung</a:t>
          </a:r>
        </a:p>
      </dsp:txBody>
      <dsp:txXfrm>
        <a:off x="18734" y="1821126"/>
        <a:ext cx="4382132" cy="346292"/>
      </dsp:txXfrm>
    </dsp:sp>
    <dsp:sp modelId="{4BFD0C72-42F4-4FF6-BC7A-A5587F22376F}">
      <dsp:nvSpPr>
        <dsp:cNvPr id="0" name=""/>
        <dsp:cNvSpPr/>
      </dsp:nvSpPr>
      <dsp:spPr>
        <a:xfrm>
          <a:off x="0" y="223223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5. organisiert schlecht</a:t>
          </a:r>
        </a:p>
      </dsp:txBody>
      <dsp:txXfrm>
        <a:off x="18734" y="2250966"/>
        <a:ext cx="4382132" cy="346292"/>
      </dsp:txXfrm>
    </dsp:sp>
    <dsp:sp modelId="{D45AEC6C-F738-4D18-B7B9-3601C9F34D01}">
      <dsp:nvSpPr>
        <dsp:cNvPr id="0" name=""/>
        <dsp:cNvSpPr/>
      </dsp:nvSpPr>
      <dsp:spPr>
        <a:xfrm>
          <a:off x="0" y="266207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6. vermeidet lange geist.Tät.</a:t>
          </a:r>
        </a:p>
      </dsp:txBody>
      <dsp:txXfrm>
        <a:off x="18734" y="2680806"/>
        <a:ext cx="4382132" cy="346292"/>
      </dsp:txXfrm>
    </dsp:sp>
    <dsp:sp modelId="{A7CF8464-B79C-469C-9618-2022CE3C6BD9}">
      <dsp:nvSpPr>
        <dsp:cNvPr id="0" name=""/>
        <dsp:cNvSpPr/>
      </dsp:nvSpPr>
      <dsp:spPr>
        <a:xfrm>
          <a:off x="0" y="309191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7. verliert viele Dinge</a:t>
          </a:r>
        </a:p>
      </dsp:txBody>
      <dsp:txXfrm>
        <a:off x="18734" y="3110646"/>
        <a:ext cx="4382132" cy="346292"/>
      </dsp:txXfrm>
    </dsp:sp>
    <dsp:sp modelId="{1F9903D8-4646-4471-BBB5-5A6A36585052}">
      <dsp:nvSpPr>
        <dsp:cNvPr id="0" name=""/>
        <dsp:cNvSpPr/>
      </dsp:nvSpPr>
      <dsp:spPr>
        <a:xfrm>
          <a:off x="0" y="352175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8. leicht ablenkbar</a:t>
          </a:r>
        </a:p>
      </dsp:txBody>
      <dsp:txXfrm>
        <a:off x="18734" y="3540486"/>
        <a:ext cx="4382132" cy="346292"/>
      </dsp:txXfrm>
    </dsp:sp>
    <dsp:sp modelId="{8E6B39FC-70EE-4064-B14B-EB1CD623F12A}">
      <dsp:nvSpPr>
        <dsp:cNvPr id="0" name=""/>
        <dsp:cNvSpPr/>
      </dsp:nvSpPr>
      <dsp:spPr>
        <a:xfrm>
          <a:off x="0" y="395159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9. vergesslich</a:t>
          </a:r>
        </a:p>
      </dsp:txBody>
      <dsp:txXfrm>
        <a:off x="18734" y="3970326"/>
        <a:ext cx="4382132" cy="346292"/>
      </dsp:txXfrm>
    </dsp:sp>
    <dsp:sp modelId="{48582C38-CC17-4050-96D5-6AF1E79DF868}">
      <dsp:nvSpPr>
        <dsp:cNvPr id="0" name=""/>
        <dsp:cNvSpPr/>
      </dsp:nvSpPr>
      <dsp:spPr>
        <a:xfrm>
          <a:off x="0" y="438143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(mind. 6 in den letzten 6 Mon.)</a:t>
          </a:r>
        </a:p>
      </dsp:txBody>
      <dsp:txXfrm>
        <a:off x="18734" y="4400166"/>
        <a:ext cx="438213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632BC-E6DE-4960-B2C0-B0916A7FAA65}">
      <dsp:nvSpPr>
        <dsp:cNvPr id="0" name=""/>
        <dsp:cNvSpPr/>
      </dsp:nvSpPr>
      <dsp:spPr>
        <a:xfrm>
          <a:off x="0" y="8303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u="sng" kern="1200"/>
            <a:t>Hyperaktivität/Impulsivität</a:t>
          </a:r>
          <a:endParaRPr lang="de-DE" sz="1600" kern="1200"/>
        </a:p>
      </dsp:txBody>
      <dsp:txXfrm>
        <a:off x="18734" y="101766"/>
        <a:ext cx="4382132" cy="346292"/>
      </dsp:txXfrm>
    </dsp:sp>
    <dsp:sp modelId="{2AD33802-7CD8-45A9-A83A-C46CA8C969A7}">
      <dsp:nvSpPr>
        <dsp:cNvPr id="0" name=""/>
        <dsp:cNvSpPr/>
      </dsp:nvSpPr>
      <dsp:spPr>
        <a:xfrm>
          <a:off x="0" y="51287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1. zappelt, rutscht herum</a:t>
          </a:r>
        </a:p>
      </dsp:txBody>
      <dsp:txXfrm>
        <a:off x="18734" y="531606"/>
        <a:ext cx="4382132" cy="346292"/>
      </dsp:txXfrm>
    </dsp:sp>
    <dsp:sp modelId="{EBC61F6E-03CB-4D49-ACA9-1A07BA69DAD2}">
      <dsp:nvSpPr>
        <dsp:cNvPr id="0" name=""/>
        <dsp:cNvSpPr/>
      </dsp:nvSpPr>
      <dsp:spPr>
        <a:xfrm>
          <a:off x="0" y="94271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2. steht häufig auf</a:t>
          </a:r>
        </a:p>
      </dsp:txBody>
      <dsp:txXfrm>
        <a:off x="18734" y="961446"/>
        <a:ext cx="4382132" cy="346292"/>
      </dsp:txXfrm>
    </dsp:sp>
    <dsp:sp modelId="{7793DA20-4CCE-4C86-802F-337493F76295}">
      <dsp:nvSpPr>
        <dsp:cNvPr id="0" name=""/>
        <dsp:cNvSpPr/>
      </dsp:nvSpPr>
      <dsp:spPr>
        <a:xfrm>
          <a:off x="0" y="137255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3. läuft herum (J+E: Unruhe)</a:t>
          </a:r>
        </a:p>
      </dsp:txBody>
      <dsp:txXfrm>
        <a:off x="18734" y="1391286"/>
        <a:ext cx="4382132" cy="346292"/>
      </dsp:txXfrm>
    </dsp:sp>
    <dsp:sp modelId="{9E3A7B28-6546-40BF-9AA0-343853B1FC78}">
      <dsp:nvSpPr>
        <dsp:cNvPr id="0" name=""/>
        <dsp:cNvSpPr/>
      </dsp:nvSpPr>
      <dsp:spPr>
        <a:xfrm>
          <a:off x="0" y="180239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4. kann kaum ruhig spielen</a:t>
          </a:r>
        </a:p>
      </dsp:txBody>
      <dsp:txXfrm>
        <a:off x="18734" y="1821126"/>
        <a:ext cx="4382132" cy="346292"/>
      </dsp:txXfrm>
    </dsp:sp>
    <dsp:sp modelId="{B92AB4F3-A331-408A-BEC2-3E96140676D7}">
      <dsp:nvSpPr>
        <dsp:cNvPr id="0" name=""/>
        <dsp:cNvSpPr/>
      </dsp:nvSpPr>
      <dsp:spPr>
        <a:xfrm>
          <a:off x="0" y="223223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5. häufig wie „getrieben“</a:t>
          </a:r>
        </a:p>
      </dsp:txBody>
      <dsp:txXfrm>
        <a:off x="18734" y="2250966"/>
        <a:ext cx="4382132" cy="346292"/>
      </dsp:txXfrm>
    </dsp:sp>
    <dsp:sp modelId="{BF10D2C2-5072-46A9-9764-1B57D8B4110A}">
      <dsp:nvSpPr>
        <dsp:cNvPr id="0" name=""/>
        <dsp:cNvSpPr/>
      </dsp:nvSpPr>
      <dsp:spPr>
        <a:xfrm>
          <a:off x="0" y="266207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6. redet häufig überm. viel</a:t>
          </a:r>
        </a:p>
      </dsp:txBody>
      <dsp:txXfrm>
        <a:off x="18734" y="2680806"/>
        <a:ext cx="4382132" cy="346292"/>
      </dsp:txXfrm>
    </dsp:sp>
    <dsp:sp modelId="{66EDA95F-D3BF-4C3F-A4BE-EDBA01A1B0DE}">
      <dsp:nvSpPr>
        <dsp:cNvPr id="0" name=""/>
        <dsp:cNvSpPr/>
      </dsp:nvSpPr>
      <dsp:spPr>
        <a:xfrm>
          <a:off x="0" y="309191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7. platzt vorzeitig heraus</a:t>
          </a:r>
        </a:p>
      </dsp:txBody>
      <dsp:txXfrm>
        <a:off x="18734" y="3110646"/>
        <a:ext cx="4382132" cy="346292"/>
      </dsp:txXfrm>
    </dsp:sp>
    <dsp:sp modelId="{8A57CAE2-D07D-476D-8F5C-F327724AE2AF}">
      <dsp:nvSpPr>
        <dsp:cNvPr id="0" name=""/>
        <dsp:cNvSpPr/>
      </dsp:nvSpPr>
      <dsp:spPr>
        <a:xfrm>
          <a:off x="0" y="352175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8. kann nur schwer warten</a:t>
          </a:r>
        </a:p>
      </dsp:txBody>
      <dsp:txXfrm>
        <a:off x="18734" y="3540486"/>
        <a:ext cx="4382132" cy="346292"/>
      </dsp:txXfrm>
    </dsp:sp>
    <dsp:sp modelId="{F7D50B34-03CC-457A-9A7E-4330778610C4}">
      <dsp:nvSpPr>
        <dsp:cNvPr id="0" name=""/>
        <dsp:cNvSpPr/>
      </dsp:nvSpPr>
      <dsp:spPr>
        <a:xfrm>
          <a:off x="0" y="395159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9. unterbricht/stört häufig</a:t>
          </a:r>
        </a:p>
      </dsp:txBody>
      <dsp:txXfrm>
        <a:off x="18734" y="3970326"/>
        <a:ext cx="4382132" cy="346292"/>
      </dsp:txXfrm>
    </dsp:sp>
    <dsp:sp modelId="{9BACC91A-46B1-4016-B7BE-A5CB5B194954}">
      <dsp:nvSpPr>
        <dsp:cNvPr id="0" name=""/>
        <dsp:cNvSpPr/>
      </dsp:nvSpPr>
      <dsp:spPr>
        <a:xfrm>
          <a:off x="0" y="4381432"/>
          <a:ext cx="441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(mind. 6 in den letzten 6 Mon.)</a:t>
          </a:r>
        </a:p>
      </dsp:txBody>
      <dsp:txXfrm>
        <a:off x="18734" y="4400166"/>
        <a:ext cx="438213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2E845-31CE-40D4-A5A7-ADE1220B39E4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A9CAA-82BD-43EE-AF50-0D07ABBBA4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37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41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Guanfacin wirkt als selektiver alpha</a:t>
            </a:r>
            <a:r>
              <a:rPr lang="de-DE" sz="1200" kern="1200" baseline="-250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-Agonist. Es wird davon ausgegangen, dass Guanfacin die postsynaptischen alpha</a:t>
            </a:r>
            <a:r>
              <a:rPr lang="de-DE" sz="1200" kern="1200" baseline="-250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-Adrenozeptoren aktiviert. Dies führt zu einer Senkung der lokalen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cAMP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-Konzentration und zum Schließen offener Ionenkanäle (HCN-Kanäle). Hierdurch verbessert sich die Signalübertragung im präfrontalen Cortex (PFC) (1).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Abgebildet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ist die Synapse einer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glutamatergen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Pyramidenzelle im PFC.  </a:t>
            </a:r>
          </a:p>
          <a:p>
            <a:pPr lvl="0"/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Die HCN-Kanäle sind im Normalzustand geöffnet, d. h. sie wirken wie ein ständiges „Leck“ in der Signalweiterleitung (Aufmerksamkeit). Durch das Schließen der HCN-Kanäle durch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Guanfacin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wird die Aufmerksamkeit gefördert. </a:t>
            </a:r>
          </a:p>
          <a:p>
            <a:pPr lvl="0"/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lvl="0"/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Bitte beachten Sie: Es handelt sich um ein postuliertes Modell. </a:t>
            </a:r>
          </a:p>
          <a:p>
            <a:pPr lvl="0"/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Die Wirkweise von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Intuniv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ist noch nicht vollständig geklärt (2).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lvl="0"/>
            <a:endParaRPr lang="de-DE" sz="1200" kern="1200" baseline="300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marL="228600" indent="-228600"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Wang M, et al.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Cell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2007; 129: 397–410.</a:t>
            </a:r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dirty="0">
                <a:solidFill>
                  <a:schemeClr val="tx1"/>
                </a:solidFill>
              </a:rPr>
              <a:t>Intuniv</a:t>
            </a:r>
            <a:r>
              <a:rPr lang="de-DE" sz="1200" baseline="30000" dirty="0">
                <a:solidFill>
                  <a:schemeClr val="tx1"/>
                </a:solidFill>
              </a:rPr>
              <a:t>® </a:t>
            </a:r>
            <a:r>
              <a:rPr lang="de-DE" sz="1200" baseline="0" dirty="0" err="1">
                <a:solidFill>
                  <a:schemeClr val="tx1"/>
                </a:solidFill>
              </a:rPr>
              <a:t>Retardtabletten</a:t>
            </a:r>
            <a:r>
              <a:rPr lang="de-DE" sz="1200" baseline="0" dirty="0">
                <a:solidFill>
                  <a:schemeClr val="tx1"/>
                </a:solidFill>
              </a:rPr>
              <a:t>, F</a:t>
            </a:r>
            <a:r>
              <a:rPr lang="de-DE" sz="1200" dirty="0">
                <a:solidFill>
                  <a:schemeClr val="tx1"/>
                </a:solidFill>
              </a:rPr>
              <a:t>achinformation Stand September 2015</a:t>
            </a:r>
            <a:r>
              <a:rPr lang="de-DE" sz="1200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6368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Guanfacin wirkt als selektiver alpha</a:t>
            </a:r>
            <a:r>
              <a:rPr lang="de-DE" sz="1200" kern="1200" baseline="-250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-Agonist. Es wird davon ausgegangen, dass Guanfacin die postsynaptischen alpha</a:t>
            </a:r>
            <a:r>
              <a:rPr lang="de-DE" sz="1200" kern="1200" baseline="-250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-Adrenozeptoren aktiviert. Dies führt zu einer Senkung der lokalen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cAMP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-Konzentration und zum Schließen offener Ionenkanäle (HCN-Kanäle). Hierdurch verbessert sich die Signalübertragung im präfrontalen Cortex (1).</a:t>
            </a:r>
            <a:endParaRPr lang="de-DE" sz="1200" kern="1200" baseline="300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Stimulanzien und Atomoxetin entfalten ihre Effekte hingegen vorwiegend präsynaptisch. Sie wirken primär im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dopaminergen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bzw.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noradrenergen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System und bewirken dort eine erhöhte Konzentration von Dopamin und/oder Noradrenalin im synaptischen Spalt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(2).</a:t>
            </a:r>
          </a:p>
          <a:p>
            <a:pPr lvl="0"/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u="sng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Methylphenidat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(MPH) hemmt die Wiederaufnahme von Dopamin und Noradrenalin in das präsynaptische Neuron.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u="sng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Amfetamin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(AMF) hat eine dualen Wirkansatz: Es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hemmt die Wiederaufnahme von Dopamin und Noradrenalin in das präsynaptische Neuron und sorgt zudem für eine verstärkte Ausschüttung von Monoaminen in den synaptischen Spalt.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u="sng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Atomoxetin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 (ATX) wirkt als selektiver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Wiederaufnahmehemmer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 von Noradrenalin.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1. Wang M, et al.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Cell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2007; 129: 397–410.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2. Clement HW, Schulz E.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Pharm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Unserer Zeit 2011 Nov; 40 (6): 503–9.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3. Steinhausen HC et al. Handbuch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ADHS, 2010, 293 ff.</a:t>
            </a:r>
          </a:p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4.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Steinhausen HC et al. Handbuch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 ADHS, 2010, 309 ff.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86435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16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04600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313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18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9010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731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Die Teilnehmer erhielten zuvor festgelegte Dosierungen (2, 3</a:t>
            </a:r>
            <a:r>
              <a:rPr lang="de-DE" sz="11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oder</a:t>
            </a:r>
            <a:r>
              <a:rPr lang="de-DE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4 mg)</a:t>
            </a:r>
            <a:r>
              <a:rPr lang="de-DE" sz="11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und wurden randomisiert der jeweiligen Dosisgruppe zugeordnet. D. h. die Dosierung erfolgte unabhängig vom eigentlichen individuellen therapeutischen Bedarf.</a:t>
            </a:r>
          </a:p>
          <a:p>
            <a:pPr>
              <a:spcBef>
                <a:spcPts val="0"/>
              </a:spcBef>
            </a:pPr>
            <a:endParaRPr lang="de-DE" sz="11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1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Die </a:t>
            </a:r>
            <a:r>
              <a:rPr lang="de-DE" sz="1100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Auftitrierung</a:t>
            </a:r>
            <a:r>
              <a:rPr lang="de-DE" sz="11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erfolgte in den Wochen 1–4 für alle Gruppen parallel von 1mg/d bis zur jeweiligen Zieldosis.</a:t>
            </a:r>
            <a:endParaRPr lang="de-DE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518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876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22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19876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23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8406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75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02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4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9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EF4D0C-4A3B-46D1-8544-4FA447EBB9B2}" type="slidenum">
              <a:rPr lang="de-DE" altLang="de-DE" sz="1000" smtClean="0"/>
              <a:pPr/>
              <a:t>9</a:t>
            </a:fld>
            <a:endParaRPr lang="de-DE" altLang="de-DE" sz="10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3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64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69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29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13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1251-58F9-4AD4-9BD1-834823CA569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4D42-5CA0-494E-8689-9D6643125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6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1251-58F9-4AD4-9BD1-834823CA569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4D42-5CA0-494E-8689-9D6643125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87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1251-58F9-4AD4-9BD1-834823CA569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4D42-5CA0-494E-8689-9D6643125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77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971550"/>
          </a:xfrm>
          <a:prstGeom prst="rect">
            <a:avLst/>
          </a:prstGeom>
          <a:solidFill>
            <a:srgbClr val="D3CCBD">
              <a:alpha val="60000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>
              <a:solidFill>
                <a:srgbClr val="14131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67" y="127000"/>
            <a:ext cx="9635067" cy="736600"/>
          </a:xfrm>
          <a:prstGeom prst="rect">
            <a:avLst/>
          </a:prstGeom>
        </p:spPr>
        <p:txBody>
          <a:bodyPr wrap="none" anchor="ctr"/>
          <a:lstStyle>
            <a:lvl1pPr>
              <a:defRPr sz="2200" b="0">
                <a:solidFill>
                  <a:srgbClr val="0A3550"/>
                </a:solidFill>
                <a:latin typeface="+mj-lt"/>
                <a:cs typeface="Trebuchet M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193800"/>
            <a:ext cx="10845800" cy="5054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 typeface="Arial"/>
              <a:buNone/>
              <a:defRPr>
                <a:solidFill>
                  <a:srgbClr val="3FA3DE"/>
                </a:solidFill>
                <a:latin typeface="+mn-lt"/>
                <a:cs typeface="Trebuchet MS"/>
              </a:defRPr>
            </a:lvl1pPr>
            <a:lvl2pPr marL="0" indent="0">
              <a:spcBef>
                <a:spcPts val="400"/>
              </a:spcBef>
              <a:buFont typeface="Arial"/>
              <a:buNone/>
              <a:defRPr sz="1600">
                <a:solidFill>
                  <a:srgbClr val="0A3550"/>
                </a:solidFill>
                <a:latin typeface="+mn-lt"/>
                <a:cs typeface="Trebuchet MS"/>
              </a:defRPr>
            </a:lvl2pPr>
            <a:lvl3pPr marL="177800" indent="-177800">
              <a:buClr>
                <a:srgbClr val="3491D6"/>
              </a:buClr>
              <a:defRPr sz="1600">
                <a:solidFill>
                  <a:srgbClr val="0A3550"/>
                </a:solidFill>
                <a:latin typeface="+mn-lt"/>
                <a:cs typeface="Trebuchet MS"/>
              </a:defRPr>
            </a:lvl3pPr>
            <a:lvl4pPr marL="541338" indent="-185738">
              <a:buClr>
                <a:srgbClr val="F58025"/>
              </a:buClr>
              <a:defRPr sz="1400">
                <a:solidFill>
                  <a:srgbClr val="0A3550"/>
                </a:solidFill>
                <a:latin typeface="+mn-lt"/>
                <a:cs typeface="Trebuchet MS"/>
              </a:defRPr>
            </a:lvl4pPr>
            <a:lvl5pPr marL="0" indent="0">
              <a:spcBef>
                <a:spcPts val="200"/>
              </a:spcBef>
              <a:spcAft>
                <a:spcPts val="200"/>
              </a:spcAft>
              <a:buClr>
                <a:srgbClr val="F58025"/>
              </a:buClr>
              <a:buNone/>
              <a:defRPr sz="1000" i="0">
                <a:solidFill>
                  <a:srgbClr val="0A3550"/>
                </a:solidFill>
                <a:latin typeface="+mn-lt"/>
                <a:cs typeface="Trebuchet M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11200" y="5009845"/>
            <a:ext cx="10845800" cy="1365250"/>
          </a:xfrm>
          <a:prstGeom prst="rect">
            <a:avLst/>
          </a:prstGeom>
        </p:spPr>
        <p:txBody>
          <a:bodyPr anchor="b"/>
          <a:lstStyle>
            <a:lvl1pPr marL="180000" indent="-1800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 sz="1000" i="0">
                <a:solidFill>
                  <a:srgbClr val="06274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74600" y="6386513"/>
            <a:ext cx="7884784" cy="315912"/>
          </a:xfrm>
        </p:spPr>
        <p:txBody>
          <a:bodyPr/>
          <a:lstStyle>
            <a:lvl1pPr>
              <a:defRPr>
                <a:solidFill>
                  <a:srgbClr val="1E668A"/>
                </a:solidFill>
              </a:defRPr>
            </a:lvl1pPr>
          </a:lstStyle>
          <a:p>
            <a:endParaRPr lang="en-US" altLang="en-US" dirty="0"/>
          </a:p>
        </p:txBody>
      </p:sp>
      <p:grpSp>
        <p:nvGrpSpPr>
          <p:cNvPr id="34" name="Gruppierung 33"/>
          <p:cNvGrpSpPr/>
          <p:nvPr userDrawn="1"/>
        </p:nvGrpSpPr>
        <p:grpSpPr>
          <a:xfrm>
            <a:off x="753532" y="0"/>
            <a:ext cx="863600" cy="971550"/>
            <a:chOff x="573615" y="0"/>
            <a:chExt cx="647700" cy="2250000"/>
          </a:xfrm>
        </p:grpSpPr>
        <p:cxnSp>
          <p:nvCxnSpPr>
            <p:cNvPr id="35" name="Gerade Verbindung 34"/>
            <p:cNvCxnSpPr/>
            <p:nvPr userDrawn="1"/>
          </p:nvCxnSpPr>
          <p:spPr>
            <a:xfrm>
              <a:off x="573615" y="0"/>
              <a:ext cx="0" cy="2250000"/>
            </a:xfrm>
            <a:prstGeom prst="line">
              <a:avLst/>
            </a:prstGeom>
            <a:ln w="101600" cmpd="sng">
              <a:solidFill>
                <a:srgbClr val="FF9E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>
              <a:off x="735540" y="0"/>
              <a:ext cx="0" cy="2250000"/>
            </a:xfrm>
            <a:prstGeom prst="line">
              <a:avLst/>
            </a:prstGeom>
            <a:ln w="101600" cmpd="sng">
              <a:solidFill>
                <a:srgbClr val="3491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>
            <a:xfrm>
              <a:off x="897465" y="0"/>
              <a:ext cx="0" cy="2250000"/>
            </a:xfrm>
            <a:prstGeom prst="line">
              <a:avLst/>
            </a:prstGeom>
            <a:ln w="101600" cmpd="sng">
              <a:solidFill>
                <a:srgbClr val="4DAC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>
              <a:off x="1059390" y="0"/>
              <a:ext cx="0" cy="2250000"/>
            </a:xfrm>
            <a:prstGeom prst="line">
              <a:avLst/>
            </a:prstGeom>
            <a:ln w="101600" cmpd="sng">
              <a:solidFill>
                <a:srgbClr val="83C4D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>
              <a:off x="1221315" y="0"/>
              <a:ext cx="0" cy="2250000"/>
            </a:xfrm>
            <a:prstGeom prst="line">
              <a:avLst/>
            </a:prstGeom>
            <a:ln w="101600" cmpd="sng">
              <a:solidFill>
                <a:srgbClr val="8FD1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714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0" y="971551"/>
            <a:ext cx="12192000" cy="4768849"/>
          </a:xfrm>
          <a:prstGeom prst="rect">
            <a:avLst/>
          </a:prstGeom>
          <a:solidFill>
            <a:srgbClr val="3FA3DE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>
              <a:solidFill>
                <a:srgbClr val="141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193800"/>
            <a:ext cx="10845800" cy="5054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 typeface="Arial"/>
              <a:buNone/>
              <a:defRPr>
                <a:solidFill>
                  <a:srgbClr val="FFFFFF"/>
                </a:solidFill>
                <a:latin typeface="+mn-lt"/>
                <a:cs typeface="Trebuchet MS"/>
              </a:defRPr>
            </a:lvl1pPr>
            <a:lvl2pPr marL="0" indent="0">
              <a:buFont typeface="Arial"/>
              <a:buNone/>
              <a:defRPr sz="1600">
                <a:solidFill>
                  <a:srgbClr val="FFFFFF"/>
                </a:solidFill>
                <a:latin typeface="+mn-lt"/>
                <a:cs typeface="Trebuchet MS"/>
              </a:defRPr>
            </a:lvl2pPr>
            <a:lvl3pPr marL="177800" indent="-177800">
              <a:buClr>
                <a:schemeClr val="bg1"/>
              </a:buClr>
              <a:defRPr sz="1600">
                <a:solidFill>
                  <a:srgbClr val="FFFFFF"/>
                </a:solidFill>
                <a:latin typeface="+mn-lt"/>
                <a:cs typeface="Trebuchet MS"/>
              </a:defRPr>
            </a:lvl3pPr>
            <a:lvl4pPr marL="533400" indent="-177800">
              <a:buClr>
                <a:schemeClr val="bg1"/>
              </a:buClr>
              <a:defRPr sz="1400">
                <a:solidFill>
                  <a:srgbClr val="FFFFFF"/>
                </a:solidFill>
                <a:latin typeface="+mn-lt"/>
                <a:cs typeface="Trebuchet MS"/>
              </a:defRPr>
            </a:lvl4pPr>
            <a:lvl5pPr marL="0" indent="0">
              <a:spcBef>
                <a:spcPts val="800"/>
              </a:spcBef>
              <a:spcAft>
                <a:spcPts val="200"/>
              </a:spcAft>
              <a:buClr>
                <a:srgbClr val="F58025"/>
              </a:buClr>
              <a:buNone/>
              <a:defRPr sz="1000" i="0">
                <a:solidFill>
                  <a:srgbClr val="FFFFFF"/>
                </a:solidFill>
                <a:latin typeface="+mn-lt"/>
                <a:cs typeface="Trebuchet M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11200" y="5009845"/>
            <a:ext cx="10845800" cy="1365250"/>
          </a:xfrm>
          <a:prstGeom prst="rect">
            <a:avLst/>
          </a:prstGeom>
        </p:spPr>
        <p:txBody>
          <a:bodyPr anchor="b"/>
          <a:lstStyle>
            <a:lvl1pPr marL="180000" indent="-1800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 sz="1000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971550"/>
          </a:xfrm>
          <a:prstGeom prst="rect">
            <a:avLst/>
          </a:prstGeom>
          <a:solidFill>
            <a:srgbClr val="D3CCBD">
              <a:alpha val="60000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>
              <a:solidFill>
                <a:srgbClr val="14131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13467" y="127000"/>
            <a:ext cx="9635067" cy="736600"/>
          </a:xfrm>
          <a:prstGeom prst="rect">
            <a:avLst/>
          </a:prstGeom>
        </p:spPr>
        <p:txBody>
          <a:bodyPr wrap="none" anchor="ctr"/>
          <a:lstStyle>
            <a:lvl1pPr>
              <a:defRPr sz="2200" b="0">
                <a:solidFill>
                  <a:srgbClr val="0A3550"/>
                </a:solidFill>
                <a:latin typeface="+mj-lt"/>
                <a:cs typeface="Trebuchet M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753532" y="0"/>
            <a:ext cx="863600" cy="971550"/>
            <a:chOff x="573615" y="0"/>
            <a:chExt cx="647700" cy="2250000"/>
          </a:xfrm>
        </p:grpSpPr>
        <p:cxnSp>
          <p:nvCxnSpPr>
            <p:cNvPr id="20" name="Gerade Verbindung 19"/>
            <p:cNvCxnSpPr/>
            <p:nvPr userDrawn="1"/>
          </p:nvCxnSpPr>
          <p:spPr>
            <a:xfrm>
              <a:off x="573615" y="0"/>
              <a:ext cx="0" cy="2250000"/>
            </a:xfrm>
            <a:prstGeom prst="line">
              <a:avLst/>
            </a:prstGeom>
            <a:ln w="101600" cmpd="sng">
              <a:solidFill>
                <a:srgbClr val="FF9E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735540" y="0"/>
              <a:ext cx="0" cy="2250000"/>
            </a:xfrm>
            <a:prstGeom prst="line">
              <a:avLst/>
            </a:prstGeom>
            <a:ln w="101600" cmpd="sng">
              <a:solidFill>
                <a:srgbClr val="3491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897465" y="0"/>
              <a:ext cx="0" cy="2250000"/>
            </a:xfrm>
            <a:prstGeom prst="line">
              <a:avLst/>
            </a:prstGeom>
            <a:ln w="101600" cmpd="sng">
              <a:solidFill>
                <a:srgbClr val="4DAC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1059390" y="0"/>
              <a:ext cx="0" cy="2250000"/>
            </a:xfrm>
            <a:prstGeom prst="line">
              <a:avLst/>
            </a:prstGeom>
            <a:ln w="101600" cmpd="sng">
              <a:solidFill>
                <a:srgbClr val="83C4D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1221315" y="0"/>
              <a:ext cx="0" cy="2250000"/>
            </a:xfrm>
            <a:prstGeom prst="line">
              <a:avLst/>
            </a:prstGeom>
            <a:ln w="101600" cmpd="sng">
              <a:solidFill>
                <a:srgbClr val="8FD1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865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1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5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0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81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4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1251-58F9-4AD4-9BD1-834823CA569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4D42-5CA0-494E-8689-9D6643125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051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30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5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3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98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36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014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82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06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63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9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1251-58F9-4AD4-9BD1-834823CA569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4D42-5CA0-494E-8689-9D6643125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592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18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11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70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6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89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78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73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68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34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1251-58F9-4AD4-9BD1-834823CA569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4D42-5CA0-494E-8689-9D6643125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889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08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83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8813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49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07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5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51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39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67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1251-58F9-4AD4-9BD1-834823CA569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4D42-5CA0-494E-8689-9D6643125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743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05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48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79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18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4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179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71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770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06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1251-58F9-4AD4-9BD1-834823CA569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4D42-5CA0-494E-8689-9D6643125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4852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38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5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04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019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72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369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20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38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15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1251-58F9-4AD4-9BD1-834823CA569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4D42-5CA0-494E-8689-9D6643125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2724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770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64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548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370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421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816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7847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89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932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1251-58F9-4AD4-9BD1-834823CA569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4D42-5CA0-494E-8689-9D6643125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0216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936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2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1251-58F9-4AD4-9BD1-834823CA569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4D42-5CA0-494E-8689-9D6643125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92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1251-58F9-4AD4-9BD1-834823CA569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D4D42-5CA0-494E-8689-9D6643125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71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28800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07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28800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34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28800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80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28800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12/6/2020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70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eyers-dorste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petter/Jobb/OpatusAB/OPATest/DeliveriesThrowLabs/iOS7/images/CPT3_5.png" TargetMode="External"/><Relationship Id="rId13" Type="http://schemas.openxmlformats.org/officeDocument/2006/relationships/image" Target="../media/image26.png"/><Relationship Id="rId18" Type="http://schemas.openxmlformats.org/officeDocument/2006/relationships/image" Target="file://localhost/Users/petter/Jobb/OpatusAB/OPATest/DeliveriesThrowLabs/iOS7/images/CPT3_2.png" TargetMode="External"/><Relationship Id="rId3" Type="http://schemas.openxmlformats.org/officeDocument/2006/relationships/chart" Target="../charts/chart1.xml"/><Relationship Id="rId21" Type="http://schemas.openxmlformats.org/officeDocument/2006/relationships/image" Target="../media/image30.jpeg"/><Relationship Id="rId7" Type="http://schemas.openxmlformats.org/officeDocument/2006/relationships/image" Target="../media/image23.png"/><Relationship Id="rId12" Type="http://schemas.openxmlformats.org/officeDocument/2006/relationships/image" Target="file://localhost/Users/petter/Jobb/OpatusAB/OPATest/DeliveriesThrowLabs/iOS7/images/CPT3_4.png" TargetMode="External"/><Relationship Id="rId17" Type="http://schemas.openxmlformats.org/officeDocument/2006/relationships/image" Target="../media/image28.png"/><Relationship Id="rId2" Type="http://schemas.openxmlformats.org/officeDocument/2006/relationships/image" Target="../media/image20.png"/><Relationship Id="rId16" Type="http://schemas.openxmlformats.org/officeDocument/2006/relationships/image" Target="file://localhost/Users/petter/Jobb/OpatusAB/OPATest/DeliveriesThrowLabs/iOS7/images/CPT3_6.png" TargetMode="External"/><Relationship Id="rId20" Type="http://schemas.openxmlformats.org/officeDocument/2006/relationships/image" Target="file://localhost/Users/petter/Jobb/OpatusAB/OPATest/DeliveriesThrowLabs/iOS7/images/CPT3_3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5" Type="http://schemas.openxmlformats.org/officeDocument/2006/relationships/image" Target="../media/image27.png"/><Relationship Id="rId10" Type="http://schemas.openxmlformats.org/officeDocument/2006/relationships/image" Target="file://localhost/Users/petter/Jobb/OpatusAB/OPATest/DeliveriesThrowLabs/iOS7/images/CPT3_8.png" TargetMode="External"/><Relationship Id="rId19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file://localhost/Users/petter/Jobb/OpatusAB/OPATest/DeliveriesThrowLabs/iOS7/images/CPT3_1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0.jpeg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jpeg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yers-hamburg.com/" TargetMode="External"/><Relationship Id="rId2" Type="http://schemas.openxmlformats.org/officeDocument/2006/relationships/hyperlink" Target="http://www.meyers-dorsten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mailto:kjpmeyers@gmx.d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7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63418"/>
            <a:ext cx="9144000" cy="2346037"/>
          </a:xfrm>
        </p:spPr>
        <p:txBody>
          <a:bodyPr/>
          <a:lstStyle/>
          <a:p>
            <a:r>
              <a:rPr lang="de-DE" b="1" i="1" dirty="0" err="1"/>
              <a:t>Guanfacine</a:t>
            </a:r>
            <a:r>
              <a:rPr lang="de-DE" b="1" i="1" dirty="0"/>
              <a:t>, eine neue Option bei ADHS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909455"/>
            <a:ext cx="9144000" cy="2567709"/>
          </a:xfrm>
        </p:spPr>
        <p:txBody>
          <a:bodyPr>
            <a:normAutofit fontScale="85000" lnSpcReduction="20000"/>
          </a:bodyPr>
          <a:lstStyle/>
          <a:p>
            <a:r>
              <a:rPr lang="de-DE" sz="6000" dirty="0">
                <a:solidFill>
                  <a:srgbClr val="FF0000"/>
                </a:solidFill>
              </a:rPr>
              <a:t>30.11.2016 Dortmund</a:t>
            </a:r>
          </a:p>
          <a:p>
            <a:r>
              <a:rPr lang="de-DE" sz="2300" dirty="0">
                <a:solidFill>
                  <a:srgbClr val="FF0000"/>
                </a:solidFill>
              </a:rPr>
              <a:t>revidiert 12.2020</a:t>
            </a:r>
          </a:p>
          <a:p>
            <a:endParaRPr lang="de-DE" dirty="0"/>
          </a:p>
          <a:p>
            <a:r>
              <a:rPr lang="de-DE" sz="5800" dirty="0"/>
              <a:t>Dr. med. Ralph Meyers </a:t>
            </a:r>
          </a:p>
          <a:p>
            <a:r>
              <a:rPr lang="de-DE" sz="2900" dirty="0">
                <a:hlinkClick r:id="rId2"/>
              </a:rPr>
              <a:t>www.meyers-dorsten.com</a:t>
            </a:r>
            <a:endParaRPr lang="de-DE" sz="2900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9219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Faktoren können die individuellen Anforderungen</a:t>
            </a:r>
            <a:br>
              <a:rPr lang="de-DE" dirty="0"/>
            </a:br>
            <a:r>
              <a:rPr lang="de-DE" dirty="0"/>
              <a:t>an die Therapie bestimmen?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41901" y="5736649"/>
            <a:ext cx="4258451" cy="907946"/>
          </a:xfrm>
        </p:spPr>
        <p:txBody>
          <a:bodyPr/>
          <a:lstStyle/>
          <a:p>
            <a:r>
              <a:rPr lang="de-DE" sz="900" dirty="0"/>
              <a:t>ADHD Europe. Diagnosis </a:t>
            </a:r>
            <a:r>
              <a:rPr lang="de-DE" sz="900" dirty="0" err="1"/>
              <a:t>and</a:t>
            </a:r>
            <a:r>
              <a:rPr lang="de-DE" sz="900" dirty="0"/>
              <a:t> treatment </a:t>
            </a:r>
            <a:r>
              <a:rPr lang="de-DE" sz="900" dirty="0" err="1"/>
              <a:t>of</a:t>
            </a:r>
            <a:r>
              <a:rPr lang="de-DE" sz="900" dirty="0"/>
              <a:t> ADHD in Europe: </a:t>
            </a:r>
            <a:r>
              <a:rPr lang="de-DE" sz="900" dirty="0" err="1"/>
              <a:t>differences</a:t>
            </a:r>
            <a:r>
              <a:rPr lang="de-DE" sz="900" dirty="0"/>
              <a:t>, </a:t>
            </a:r>
            <a:r>
              <a:rPr lang="de-DE" sz="900" dirty="0" err="1"/>
              <a:t>problems</a:t>
            </a:r>
            <a:r>
              <a:rPr lang="de-DE" sz="900" dirty="0"/>
              <a:t> </a:t>
            </a:r>
            <a:r>
              <a:rPr lang="de-DE" sz="900" dirty="0" err="1"/>
              <a:t>and</a:t>
            </a:r>
            <a:r>
              <a:rPr lang="de-DE" sz="900" dirty="0"/>
              <a:t> </a:t>
            </a:r>
            <a:r>
              <a:rPr lang="de-DE" sz="900" dirty="0" err="1"/>
              <a:t>progress</a:t>
            </a:r>
            <a:r>
              <a:rPr lang="de-DE" sz="900" dirty="0"/>
              <a:t>. </a:t>
            </a:r>
            <a:r>
              <a:rPr lang="de-DE" sz="900" dirty="0" err="1"/>
              <a:t>Merelbeke</a:t>
            </a:r>
            <a:r>
              <a:rPr lang="de-DE" sz="900" dirty="0"/>
              <a:t>: ADHD Europe, 2009.</a:t>
            </a:r>
          </a:p>
          <a:p>
            <a:r>
              <a:rPr lang="de-DE" sz="900" dirty="0"/>
              <a:t>Asherson P </a:t>
            </a:r>
            <a:r>
              <a:rPr lang="de-DE" sz="900" i="1" dirty="0"/>
              <a:t>et al. J Atten Disord</a:t>
            </a:r>
            <a:r>
              <a:rPr lang="de-DE" sz="900" dirty="0"/>
              <a:t>  2012; 16 (5 </a:t>
            </a:r>
            <a:r>
              <a:rPr lang="de-DE" sz="900" dirty="0" err="1"/>
              <a:t>Suppl</a:t>
            </a:r>
            <a:r>
              <a:rPr lang="de-DE" sz="900" dirty="0"/>
              <a:t>): 20S–38S.</a:t>
            </a:r>
          </a:p>
          <a:p>
            <a:r>
              <a:rPr lang="de-DE" sz="900" dirty="0"/>
              <a:t>Faraone SV </a:t>
            </a:r>
            <a:r>
              <a:rPr lang="de-DE" sz="900" i="1" dirty="0"/>
              <a:t>et al. J Am Acad Child Adolesc Psychiatry</a:t>
            </a:r>
            <a:r>
              <a:rPr lang="de-DE" sz="900" dirty="0"/>
              <a:t> 1998; 37 </a:t>
            </a:r>
            <a:r>
              <a:rPr lang="de-DE" sz="900" dirty="0">
                <a:sym typeface="Wingdings" pitchFamily="2" charset="2"/>
              </a:rPr>
              <a:t>(2): </a:t>
            </a:r>
            <a:r>
              <a:rPr lang="de-DE" sz="900" dirty="0"/>
              <a:t>185–93</a:t>
            </a:r>
            <a:r>
              <a:rPr lang="de-DE" dirty="0"/>
              <a:t>. </a:t>
            </a:r>
          </a:p>
        </p:txBody>
      </p:sp>
      <p:sp>
        <p:nvSpPr>
          <p:cNvPr id="34" name="Text Placeholder 3"/>
          <p:cNvSpPr txBox="1">
            <a:spLocks/>
          </p:cNvSpPr>
          <p:nvPr/>
        </p:nvSpPr>
        <p:spPr bwMode="auto">
          <a:xfrm>
            <a:off x="6248477" y="5896949"/>
            <a:ext cx="4314825" cy="77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marL="180000" indent="-180000" algn="l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 sz="1000" i="0">
                <a:solidFill>
                  <a:srgbClr val="062744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284F98"/>
              </a:buClr>
              <a:buFont typeface="Times" panose="02020603050405020304" pitchFamily="18" charset="0"/>
              <a:defRPr sz="1600">
                <a:solidFill>
                  <a:srgbClr val="0A355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77800" indent="-177800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F48031"/>
              </a:buClr>
              <a:buFont typeface="Times" panose="02020603050405020304" pitchFamily="18" charset="0"/>
              <a:buChar char="•"/>
              <a:defRPr sz="1600">
                <a:solidFill>
                  <a:srgbClr val="0A355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541338" indent="-185738" algn="l" rtl="0" eaLnBrk="0" fontAlgn="base" hangingPunct="0">
              <a:spcBef>
                <a:spcPts val="200"/>
              </a:spcBef>
              <a:spcAft>
                <a:spcPts val="400"/>
              </a:spcAft>
              <a:buClr>
                <a:srgbClr val="F48031"/>
              </a:buClr>
              <a:buFont typeface="Times" panose="02020603050405020304" pitchFamily="18" charset="0"/>
              <a:buChar char="•"/>
              <a:defRPr sz="1400">
                <a:solidFill>
                  <a:srgbClr val="0A3550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284F98"/>
              </a:buClr>
              <a:buFont typeface="Times" panose="02020603050405020304" pitchFamily="18" charset="0"/>
              <a:defRPr sz="1000">
                <a:solidFill>
                  <a:srgbClr val="0A3550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174875" indent="-195263" algn="l" rtl="0" fontAlgn="base">
              <a:spcBef>
                <a:spcPct val="0"/>
              </a:spcBef>
              <a:spcAft>
                <a:spcPct val="60000"/>
              </a:spcAft>
              <a:buClr>
                <a:srgbClr val="849DAA"/>
              </a:buClr>
              <a:buFont typeface="Times" pitchFamily="28" charset="0"/>
              <a:buChar char="•"/>
              <a:defRPr sz="1600">
                <a:solidFill>
                  <a:srgbClr val="B5C3CA"/>
                </a:solidFill>
                <a:latin typeface="+mn-lt"/>
                <a:ea typeface="ＭＳ Ｐゴシック" pitchFamily="28" charset="-128"/>
              </a:defRPr>
            </a:lvl6pPr>
            <a:lvl7pPr marL="2632075" indent="-195263" algn="l" rtl="0" fontAlgn="base">
              <a:spcBef>
                <a:spcPct val="0"/>
              </a:spcBef>
              <a:spcAft>
                <a:spcPct val="60000"/>
              </a:spcAft>
              <a:buClr>
                <a:srgbClr val="849DAA"/>
              </a:buClr>
              <a:buFont typeface="Times" pitchFamily="28" charset="0"/>
              <a:buChar char="•"/>
              <a:defRPr sz="1600">
                <a:solidFill>
                  <a:srgbClr val="B5C3CA"/>
                </a:solidFill>
                <a:latin typeface="+mn-lt"/>
                <a:ea typeface="ＭＳ Ｐゴシック" pitchFamily="28" charset="-128"/>
              </a:defRPr>
            </a:lvl7pPr>
            <a:lvl8pPr marL="3089275" indent="-195263" algn="l" rtl="0" fontAlgn="base">
              <a:spcBef>
                <a:spcPct val="0"/>
              </a:spcBef>
              <a:spcAft>
                <a:spcPct val="60000"/>
              </a:spcAft>
              <a:buClr>
                <a:srgbClr val="849DAA"/>
              </a:buClr>
              <a:buFont typeface="Times" pitchFamily="28" charset="0"/>
              <a:buChar char="•"/>
              <a:defRPr sz="1600">
                <a:solidFill>
                  <a:srgbClr val="B5C3CA"/>
                </a:solidFill>
                <a:latin typeface="+mn-lt"/>
                <a:ea typeface="ＭＳ Ｐゴシック" pitchFamily="28" charset="-128"/>
              </a:defRPr>
            </a:lvl8pPr>
            <a:lvl9pPr marL="3546475" indent="-195263" algn="l" rtl="0" fontAlgn="base">
              <a:spcBef>
                <a:spcPct val="0"/>
              </a:spcBef>
              <a:spcAft>
                <a:spcPct val="60000"/>
              </a:spcAft>
              <a:buClr>
                <a:srgbClr val="849DAA"/>
              </a:buClr>
              <a:buFont typeface="Times" pitchFamily="28" charset="0"/>
              <a:buChar char="•"/>
              <a:defRPr sz="1600">
                <a:solidFill>
                  <a:srgbClr val="B5C3CA"/>
                </a:solidFill>
                <a:latin typeface="+mn-lt"/>
                <a:ea typeface="ＭＳ Ｐゴシック" pitchFamily="28" charset="-128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de-DE" sz="900" dirty="0"/>
              <a:t>Biederman J </a:t>
            </a:r>
            <a:r>
              <a:rPr lang="de-DE" sz="900" i="1" dirty="0"/>
              <a:t>et al.</a:t>
            </a:r>
            <a:r>
              <a:rPr lang="de-DE" sz="900" dirty="0"/>
              <a:t> </a:t>
            </a:r>
            <a:r>
              <a:rPr lang="de-DE" sz="900" i="1" dirty="0"/>
              <a:t>Am J Psychiatry</a:t>
            </a:r>
            <a:r>
              <a:rPr lang="de-DE" sz="900" dirty="0"/>
              <a:t> 1991; 148 </a:t>
            </a:r>
            <a:r>
              <a:rPr lang="de-DE" sz="900" dirty="0">
                <a:sym typeface="Wingdings" pitchFamily="2" charset="2"/>
              </a:rPr>
              <a:t>(5): </a:t>
            </a:r>
            <a:r>
              <a:rPr lang="de-DE" sz="900" dirty="0"/>
              <a:t>564–77. </a:t>
            </a:r>
          </a:p>
          <a:p>
            <a:pPr>
              <a:buFont typeface="+mj-lt"/>
              <a:buAutoNum type="arabicPeriod" startAt="4"/>
            </a:pPr>
            <a:r>
              <a:rPr lang="de-DE" sz="900" dirty="0"/>
              <a:t>Biederman J et al. </a:t>
            </a:r>
            <a:r>
              <a:rPr lang="de-DE" sz="900" dirty="0" err="1"/>
              <a:t>Psychiatr</a:t>
            </a:r>
            <a:r>
              <a:rPr lang="de-DE" sz="900" dirty="0"/>
              <a:t> Clin N Am 27 (2004) 225–232</a:t>
            </a:r>
          </a:p>
          <a:p>
            <a:pPr>
              <a:buAutoNum type="arabicPeriod" startAt="4"/>
            </a:pPr>
            <a:r>
              <a:rPr lang="de-DE" sz="900" dirty="0"/>
              <a:t>Hurtig T </a:t>
            </a:r>
            <a:r>
              <a:rPr lang="de-DE" sz="900" i="1" dirty="0"/>
              <a:t>et al. J Am Acad Child Adolesc Psychiatry</a:t>
            </a:r>
            <a:r>
              <a:rPr lang="de-DE" sz="900" dirty="0"/>
              <a:t> 2007; 46 </a:t>
            </a:r>
            <a:r>
              <a:rPr lang="de-DE" sz="900" dirty="0">
                <a:sym typeface="Wingdings" pitchFamily="2" charset="2"/>
              </a:rPr>
              <a:t>(12): </a:t>
            </a:r>
            <a:r>
              <a:rPr lang="de-DE" sz="900" dirty="0"/>
              <a:t>1605–13. </a:t>
            </a:r>
          </a:p>
          <a:p>
            <a:pPr>
              <a:buAutoNum type="arabicPeriod" startAt="4"/>
            </a:pPr>
            <a:r>
              <a:rPr lang="de-DE" sz="900" dirty="0">
                <a:cs typeface="Arial"/>
              </a:rPr>
              <a:t>Hodgkins P </a:t>
            </a:r>
            <a:r>
              <a:rPr lang="de-DE" sz="900" i="1" dirty="0">
                <a:cs typeface="Arial"/>
              </a:rPr>
              <a:t>et al. Eur Child Adolesc Psychiatry</a:t>
            </a:r>
            <a:r>
              <a:rPr lang="de-DE" sz="900" dirty="0">
                <a:cs typeface="Arial"/>
              </a:rPr>
              <a:t> 2012; 21 (9): 477</a:t>
            </a:r>
            <a:r>
              <a:rPr lang="de-DE" sz="900" dirty="0"/>
              <a:t>–</a:t>
            </a:r>
            <a:r>
              <a:rPr lang="de-DE" sz="900" dirty="0">
                <a:cs typeface="Arial"/>
              </a:rPr>
              <a:t>92. 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3645669" y="1160927"/>
            <a:ext cx="4920670" cy="4501270"/>
            <a:chOff x="2083169" y="1083927"/>
            <a:chExt cx="4920670" cy="450127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2083169" y="1083927"/>
              <a:ext cx="4920670" cy="4501270"/>
              <a:chOff x="2101822" y="1091492"/>
              <a:chExt cx="4920670" cy="4501270"/>
            </a:xfrm>
          </p:grpSpPr>
          <p:sp>
            <p:nvSpPr>
              <p:cNvPr id="33" name="Oval 15"/>
              <p:cNvSpPr>
                <a:spLocks noChangeArrowheads="1"/>
              </p:cNvSpPr>
              <p:nvPr/>
            </p:nvSpPr>
            <p:spPr bwMode="auto">
              <a:xfrm>
                <a:off x="3679200" y="4134762"/>
                <a:ext cx="1785600" cy="1458000"/>
              </a:xfrm>
              <a:prstGeom prst="ellipse">
                <a:avLst/>
              </a:prstGeom>
              <a:solidFill>
                <a:srgbClr val="288CA9">
                  <a:alpha val="60000"/>
                </a:srgbClr>
              </a:solidFill>
              <a:ln w="25400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101822" y="1091492"/>
                <a:ext cx="4920670" cy="3823792"/>
                <a:chOff x="2119964" y="1494432"/>
                <a:chExt cx="4920670" cy="3823792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2181850" y="3860224"/>
                  <a:ext cx="1785600" cy="1458000"/>
                  <a:chOff x="3228668" y="1189878"/>
                  <a:chExt cx="1785600" cy="1785499"/>
                </a:xfrm>
                <a:solidFill>
                  <a:schemeClr val="tx1">
                    <a:lumMod val="50000"/>
                    <a:lumOff val="50000"/>
                    <a:alpha val="85000"/>
                  </a:schemeClr>
                </a:solidFill>
              </p:grpSpPr>
              <p:sp>
                <p:nvSpPr>
                  <p:cNvPr id="25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228668" y="1189878"/>
                    <a:ext cx="1785600" cy="1785499"/>
                  </a:xfrm>
                  <a:prstGeom prst="ellipse">
                    <a:avLst/>
                  </a:prstGeom>
                  <a:grpFill/>
                  <a:ln w="25400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26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2527" y="1630335"/>
                    <a:ext cx="1637881" cy="9045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de-DE" sz="1400" dirty="0">
                        <a:latin typeface="Arial"/>
                        <a:cs typeface="Arial"/>
                      </a:rPr>
                      <a:t>Altersbedingte Symptom-</a:t>
                    </a:r>
                  </a:p>
                  <a:p>
                    <a:pPr algn="ctr"/>
                    <a:r>
                      <a:rPr lang="de-DE" sz="1400" dirty="0">
                        <a:latin typeface="Arial"/>
                        <a:cs typeface="Arial"/>
                      </a:rPr>
                      <a:t>veränderungen</a:t>
                    </a:r>
                    <a:r>
                      <a:rPr lang="de-DE" sz="1400" baseline="30000" dirty="0">
                        <a:latin typeface="Arial"/>
                        <a:cs typeface="Arial"/>
                      </a:rPr>
                      <a:t>6</a:t>
                    </a:r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3697342" y="1494432"/>
                  <a:ext cx="1785600" cy="1458000"/>
                  <a:chOff x="3679200" y="1609788"/>
                  <a:chExt cx="1785600" cy="1785499"/>
                </a:xfrm>
                <a:solidFill>
                  <a:schemeClr val="accent1">
                    <a:lumMod val="75000"/>
                    <a:alpha val="85000"/>
                  </a:schemeClr>
                </a:solidFill>
              </p:grpSpPr>
              <p:sp>
                <p:nvSpPr>
                  <p:cNvPr id="1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679200" y="1609788"/>
                    <a:ext cx="1785600" cy="1785499"/>
                  </a:xfrm>
                  <a:prstGeom prst="ellipse">
                    <a:avLst/>
                  </a:prstGeom>
                  <a:grpFill/>
                  <a:ln w="25400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16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5392" y="2212144"/>
                    <a:ext cx="1504544" cy="6407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de-DE" sz="1400" dirty="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Soziokulturelle Faktoren</a:t>
                    </a:r>
                    <a:r>
                      <a:rPr lang="de-DE" sz="1400" baseline="30000" dirty="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1,2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5255034" y="2265321"/>
                  <a:ext cx="1785600" cy="1457095"/>
                  <a:chOff x="3605858" y="1231617"/>
                  <a:chExt cx="1785600" cy="1785499"/>
                </a:xfrm>
                <a:solidFill>
                  <a:schemeClr val="accent1">
                    <a:lumMod val="60000"/>
                    <a:lumOff val="40000"/>
                    <a:alpha val="85000"/>
                  </a:schemeClr>
                </a:solidFill>
              </p:grpSpPr>
              <p:sp>
                <p:nvSpPr>
                  <p:cNvPr id="1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605858" y="1231617"/>
                    <a:ext cx="1785600" cy="1785499"/>
                  </a:xfrm>
                  <a:prstGeom prst="ellipse">
                    <a:avLst/>
                  </a:prstGeom>
                  <a:solidFill>
                    <a:srgbClr val="3FA3DE"/>
                  </a:solidFill>
                  <a:ln w="25400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20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06798" y="1803794"/>
                    <a:ext cx="1058635" cy="6411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de-DE" sz="1400" dirty="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ADHS-</a:t>
                    </a:r>
                  </a:p>
                  <a:p>
                    <a:pPr algn="ctr"/>
                    <a:r>
                      <a:rPr lang="de-DE" sz="1400" dirty="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Subtyp</a:t>
                    </a:r>
                    <a:r>
                      <a:rPr lang="de-DE" sz="1400" baseline="30000" dirty="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3</a:t>
                    </a:r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5207506" y="3814502"/>
                  <a:ext cx="1797574" cy="1458000"/>
                  <a:chOff x="4131638" y="1133890"/>
                  <a:chExt cx="1797574" cy="1785499"/>
                </a:xfrm>
                <a:solidFill>
                  <a:schemeClr val="tx1">
                    <a:lumMod val="25000"/>
                    <a:lumOff val="75000"/>
                    <a:alpha val="85000"/>
                  </a:schemeClr>
                </a:solidFill>
              </p:grpSpPr>
              <p:sp>
                <p:nvSpPr>
                  <p:cNvPr id="2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4131638" y="1133890"/>
                    <a:ext cx="1785600" cy="1785499"/>
                  </a:xfrm>
                  <a:prstGeom prst="ellipse">
                    <a:avLst/>
                  </a:prstGeom>
                  <a:grpFill/>
                  <a:ln w="25400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23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4719" y="1706266"/>
                    <a:ext cx="1714493" cy="6407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de-DE" sz="1400" dirty="0" err="1">
                        <a:latin typeface="Arial"/>
                        <a:cs typeface="Arial"/>
                      </a:rPr>
                      <a:t>Komorbi</a:t>
                    </a:r>
                    <a:r>
                      <a:rPr lang="de-DE" sz="1400" dirty="0">
                        <a:latin typeface="Arial"/>
                        <a:cs typeface="Arial"/>
                      </a:rPr>
                      <a:t>-</a:t>
                    </a:r>
                  </a:p>
                  <a:p>
                    <a:pPr algn="ctr"/>
                    <a:r>
                      <a:rPr lang="de-DE" sz="1400" dirty="0">
                        <a:latin typeface="Arial"/>
                        <a:cs typeface="Arial"/>
                      </a:rPr>
                      <a:t>ditäten</a:t>
                    </a:r>
                    <a:r>
                      <a:rPr lang="de-DE" sz="1400" baseline="30000" dirty="0">
                        <a:latin typeface="Arial"/>
                        <a:cs typeface="Arial"/>
                      </a:rPr>
                      <a:t>4</a:t>
                    </a:r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2119964" y="2291232"/>
                  <a:ext cx="1785600" cy="1458000"/>
                  <a:chOff x="3720158" y="1245866"/>
                  <a:chExt cx="1785600" cy="1785499"/>
                </a:xfrm>
                <a:solidFill>
                  <a:schemeClr val="accent1">
                    <a:lumMod val="40000"/>
                    <a:lumOff val="60000"/>
                    <a:alpha val="85000"/>
                  </a:schemeClr>
                </a:solidFill>
              </p:grpSpPr>
              <p:sp>
                <p:nvSpPr>
                  <p:cNvPr id="28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720158" y="1245866"/>
                    <a:ext cx="1785600" cy="1785499"/>
                  </a:xfrm>
                  <a:prstGeom prst="ellipse">
                    <a:avLst/>
                  </a:prstGeom>
                  <a:solidFill>
                    <a:srgbClr val="3FA3DE"/>
                  </a:solidFill>
                  <a:ln w="25400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4457" y="1674489"/>
                    <a:ext cx="1397001" cy="9045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de-DE" sz="1400" dirty="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Unter-</a:t>
                    </a:r>
                    <a:br>
                      <a:rPr lang="de-DE" sz="1400" dirty="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</a:br>
                    <a:r>
                      <a:rPr lang="de-DE" sz="1400" dirty="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schiedliches Ansprechen</a:t>
                    </a:r>
                    <a:r>
                      <a:rPr lang="de-DE" sz="1400" baseline="30000" dirty="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7</a:t>
                    </a:r>
                  </a:p>
                </p:txBody>
              </p:sp>
            </p:grpSp>
            <p:sp>
              <p:nvSpPr>
                <p:cNvPr id="31" name="Oval 15"/>
                <p:cNvSpPr>
                  <a:spLocks noChangeArrowheads="1"/>
                </p:cNvSpPr>
                <p:nvPr/>
              </p:nvSpPr>
              <p:spPr bwMode="auto">
                <a:xfrm>
                  <a:off x="3697342" y="2855682"/>
                  <a:ext cx="1785600" cy="1785499"/>
                </a:xfrm>
                <a:prstGeom prst="ellipse">
                  <a:avLst/>
                </a:prstGeom>
                <a:solidFill>
                  <a:srgbClr val="F38031"/>
                </a:solidFill>
                <a:ln w="254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</p:grpSp>
        <p:sp>
          <p:nvSpPr>
            <p:cNvPr id="35" name="TextBox 18"/>
            <p:cNvSpPr txBox="1">
              <a:spLocks noChangeArrowheads="1"/>
            </p:cNvSpPr>
            <p:nvPr/>
          </p:nvSpPr>
          <p:spPr bwMode="auto">
            <a:xfrm>
              <a:off x="3815392" y="4494430"/>
              <a:ext cx="150454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latin typeface="Arial"/>
                  <a:cs typeface="Arial"/>
                </a:rPr>
                <a:t>Geschlechts-spezifische</a:t>
              </a:r>
              <a:r>
                <a:rPr lang="de-DE" sz="1400" baseline="30000" dirty="0">
                  <a:latin typeface="Arial"/>
                  <a:cs typeface="Arial"/>
                </a:rPr>
                <a:t> </a:t>
              </a:r>
              <a:r>
                <a:rPr lang="de-DE" sz="1400" dirty="0">
                  <a:latin typeface="Arial"/>
                  <a:cs typeface="Arial"/>
                </a:rPr>
                <a:t>Ausprägung</a:t>
              </a:r>
              <a:r>
                <a:rPr lang="de-DE" sz="1400" baseline="30000" dirty="0"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5" name="Rechteck 4"/>
            <p:cNvSpPr/>
            <p:nvPr/>
          </p:nvSpPr>
          <p:spPr>
            <a:xfrm>
              <a:off x="3982736" y="2950144"/>
              <a:ext cx="117852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400" dirty="0">
                  <a:solidFill>
                    <a:srgbClr val="0A3550"/>
                  </a:solidFill>
                  <a:latin typeface="Arial"/>
                  <a:cs typeface="Arial"/>
                </a:rPr>
                <a:t>Individuell</a:t>
              </a:r>
            </a:p>
            <a:p>
              <a:pPr algn="ctr"/>
              <a:r>
                <a:rPr lang="de-DE" sz="1400" dirty="0">
                  <a:solidFill>
                    <a:srgbClr val="0A3550"/>
                  </a:solidFill>
                  <a:latin typeface="Arial"/>
                  <a:cs typeface="Arial"/>
                </a:rPr>
                <a:t>ausgeprägte</a:t>
              </a:r>
            </a:p>
            <a:p>
              <a:pPr algn="ctr"/>
              <a:r>
                <a:rPr lang="de-DE" sz="1400" dirty="0">
                  <a:solidFill>
                    <a:srgbClr val="0A3550"/>
                  </a:solidFill>
                  <a:latin typeface="Arial"/>
                  <a:cs typeface="Arial"/>
                </a:rPr>
                <a:t>ADHS</a:t>
              </a:r>
              <a:endParaRPr lang="de-DE" sz="1400" baseline="30000" dirty="0">
                <a:solidFill>
                  <a:srgbClr val="0A355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835" y="947932"/>
            <a:ext cx="3420755" cy="1102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0178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Medikamentöse Therapieoptionen</a:t>
            </a:r>
            <a:br>
              <a:rPr lang="de-DE" dirty="0"/>
            </a:br>
            <a:r>
              <a:rPr lang="de-DE" dirty="0"/>
              <a:t>für Kinder und Jugendliche in Deutschland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774783"/>
              </p:ext>
            </p:extLst>
          </p:nvPr>
        </p:nvGraphicFramePr>
        <p:xfrm>
          <a:off x="2063750" y="1193800"/>
          <a:ext cx="8134888" cy="280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402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5406" marR="95406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Wirkmechanismus</a:t>
                      </a:r>
                      <a:endParaRPr lang="en-US" sz="1600" dirty="0"/>
                    </a:p>
                  </a:txBody>
                  <a:tcPr marL="47703" marR="47703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BtM-Pflicht</a:t>
                      </a:r>
                      <a:endParaRPr lang="en-US" sz="1600" dirty="0"/>
                    </a:p>
                  </a:txBody>
                  <a:tcPr marL="47703" marR="47703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Methylphenidat</a:t>
                      </a:r>
                      <a:r>
                        <a:rPr lang="en-US" sz="1600" baseline="30000" dirty="0"/>
                        <a:t>1</a:t>
                      </a:r>
                    </a:p>
                  </a:txBody>
                  <a:tcPr marL="47703" marR="477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DA- und NA </a:t>
                      </a:r>
                      <a:r>
                        <a:rPr lang="en-US" sz="1600" baseline="0" dirty="0"/>
                        <a:t>Inhibitor</a:t>
                      </a:r>
                      <a:r>
                        <a:rPr lang="en-US" sz="1600" baseline="30000" dirty="0"/>
                        <a:t>1</a:t>
                      </a:r>
                    </a:p>
                  </a:txBody>
                  <a:tcPr marL="47703" marR="477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</a:p>
                  </a:txBody>
                  <a:tcPr marL="47703" marR="477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Amfetamin</a:t>
                      </a:r>
                      <a:r>
                        <a:rPr lang="en-US" sz="1600" baseline="30000" dirty="0"/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Lisdexamfetamin</a:t>
                      </a:r>
                      <a:r>
                        <a:rPr lang="en-US" sz="1600" baseline="30000" dirty="0"/>
                        <a:t>2</a:t>
                      </a:r>
                      <a:endParaRPr lang="en-US" sz="1600" i="1" baseline="0" dirty="0"/>
                    </a:p>
                  </a:txBody>
                  <a:tcPr marL="47703" marR="477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DA- und NA-</a:t>
                      </a:r>
                      <a:r>
                        <a:rPr lang="en-US" sz="1600" baseline="0" dirty="0"/>
                        <a:t>Inhibitor</a:t>
                      </a:r>
                      <a:r>
                        <a:rPr lang="en-US" sz="1600" baseline="30000" dirty="0"/>
                        <a:t>1</a:t>
                      </a:r>
                      <a:r>
                        <a:rPr lang="en-US" sz="1600" baseline="0" dirty="0"/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noProof="0" dirty="0"/>
                        <a:t>verstärkte Neurotransmitter-Freisetzung</a:t>
                      </a:r>
                      <a:endParaRPr lang="de-DE" sz="1600" baseline="30000" noProof="0" dirty="0"/>
                    </a:p>
                  </a:txBody>
                  <a:tcPr marL="47703" marR="477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</a:p>
                  </a:txBody>
                  <a:tcPr marL="47703" marR="477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Atomoxetin</a:t>
                      </a:r>
                      <a:r>
                        <a:rPr lang="en-US" sz="1600" baseline="30000" dirty="0"/>
                        <a:t>3</a:t>
                      </a:r>
                      <a:endParaRPr lang="en-US" sz="1600" dirty="0"/>
                    </a:p>
                  </a:txBody>
                  <a:tcPr marL="47703" marR="477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NA-Inhibitor</a:t>
                      </a:r>
                      <a:r>
                        <a:rPr lang="en-US" sz="1600" baseline="30000" dirty="0"/>
                        <a:t>4</a:t>
                      </a:r>
                    </a:p>
                  </a:txBody>
                  <a:tcPr marL="47703" marR="477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Nein</a:t>
                      </a:r>
                    </a:p>
                  </a:txBody>
                  <a:tcPr marL="47703" marR="477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Guanfacin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703" marR="47703" anchor="ctr">
                    <a:solidFill>
                      <a:srgbClr val="3FA3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baseline="0" dirty="0">
                          <a:solidFill>
                            <a:schemeClr val="bg1"/>
                          </a:solidFill>
                          <a:sym typeface="Symbol"/>
                        </a:rPr>
                        <a:t>alpha</a:t>
                      </a:r>
                      <a:r>
                        <a:rPr lang="en-US" sz="1600" b="0" baseline="-25000" dirty="0">
                          <a:solidFill>
                            <a:schemeClr val="bg1"/>
                          </a:solidFill>
                          <a:sym typeface="Symbol"/>
                        </a:rPr>
                        <a:t>2A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sym typeface="Symbol"/>
                        </a:rPr>
                        <a:t>-adrenerger Rezeptor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sym typeface="Symbol"/>
                        </a:rPr>
                        <a:t>agonist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  <a:sym typeface="Symbol"/>
                        </a:rPr>
                        <a:t>4</a:t>
                      </a:r>
                      <a:endParaRPr lang="en-US" sz="1600" b="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47703" marR="47703" anchor="ctr">
                    <a:solidFill>
                      <a:srgbClr val="3FA3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Nein</a:t>
                      </a:r>
                    </a:p>
                  </a:txBody>
                  <a:tcPr marL="47703" marR="47703" anchor="ctr">
                    <a:solidFill>
                      <a:srgbClr val="3FA3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200" y="5009845"/>
            <a:ext cx="4285673" cy="1365250"/>
          </a:xfrm>
        </p:spPr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  <a:latin typeface="Arial" charset="0"/>
              </a:rPr>
              <a:t>Han DD </a:t>
            </a:r>
            <a:r>
              <a:rPr lang="de-DE" i="1" dirty="0">
                <a:solidFill>
                  <a:schemeClr val="tx1"/>
                </a:solidFill>
                <a:latin typeface="Arial" charset="0"/>
              </a:rPr>
              <a:t>et al. BMC Pharmacol</a:t>
            </a:r>
            <a:r>
              <a:rPr lang="de-DE" dirty="0">
                <a:solidFill>
                  <a:schemeClr val="tx1"/>
                </a:solidFill>
                <a:latin typeface="Arial" charset="0"/>
              </a:rPr>
              <a:t> 2006; 6: 6.</a:t>
            </a:r>
          </a:p>
          <a:p>
            <a:pPr eaLnBrk="1" hangingPunct="1"/>
            <a:r>
              <a:rPr lang="de-DE" dirty="0">
                <a:solidFill>
                  <a:schemeClr val="tx1"/>
                </a:solidFill>
                <a:latin typeface="Arial" charset="0"/>
              </a:rPr>
              <a:t>Elvanse</a:t>
            </a:r>
            <a:r>
              <a:rPr lang="de-DE" baseline="300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Fachinformation</a:t>
            </a:r>
            <a:r>
              <a:rPr lang="de-DE" dirty="0">
                <a:solidFill>
                  <a:schemeClr val="tx1"/>
                </a:solidFill>
                <a:latin typeface="Arial" charset="0"/>
              </a:rPr>
              <a:t>, Juli 2015.</a:t>
            </a:r>
          </a:p>
          <a:p>
            <a:pPr eaLnBrk="1" hangingPunct="1"/>
            <a:r>
              <a:rPr lang="de-DE" dirty="0">
                <a:solidFill>
                  <a:schemeClr val="tx1"/>
                </a:solidFill>
                <a:latin typeface="Arial" charset="0"/>
              </a:rPr>
              <a:t>Strattera</a:t>
            </a:r>
            <a:r>
              <a:rPr lang="de-DE" baseline="300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Fachinformation,</a:t>
            </a:r>
            <a:r>
              <a:rPr lang="de-DE" dirty="0">
                <a:solidFill>
                  <a:schemeClr val="tx1"/>
                </a:solidFill>
                <a:latin typeface="Arial" charset="0"/>
              </a:rPr>
              <a:t> Juni 2015.</a:t>
            </a:r>
          </a:p>
          <a:p>
            <a:r>
              <a:rPr lang="de-DE" dirty="0">
                <a:solidFill>
                  <a:schemeClr val="tx1"/>
                </a:solidFill>
              </a:rPr>
              <a:t>Intuniv</a:t>
            </a:r>
            <a:r>
              <a:rPr lang="de-DE" baseline="300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Fachinformation, September 2015</a:t>
            </a:r>
            <a:r>
              <a:rPr lang="de-DE" dirty="0"/>
              <a:t>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061633" y="3995536"/>
            <a:ext cx="8134350" cy="11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>
              <a:spcBef>
                <a:spcPts val="200"/>
              </a:spcBef>
              <a:spcAft>
                <a:spcPts val="200"/>
              </a:spcAft>
              <a:buClr>
                <a:srgbClr val="F58025"/>
              </a:buClr>
            </a:pPr>
            <a:r>
              <a:rPr lang="de-DE" altLang="en-US" sz="1600" dirty="0" err="1">
                <a:solidFill>
                  <a:srgbClr val="0A3550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Imipraminhydrochlorid</a:t>
            </a:r>
            <a:r>
              <a:rPr lang="de-DE" altLang="en-US" sz="1600" dirty="0">
                <a:solidFill>
                  <a:srgbClr val="0A3550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 </a:t>
            </a:r>
            <a:r>
              <a:rPr lang="de-DE" altLang="en-US" sz="1600" dirty="0" err="1">
                <a:solidFill>
                  <a:srgbClr val="0A3550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trizyklisches</a:t>
            </a:r>
            <a:r>
              <a:rPr lang="de-DE" altLang="en-US" sz="1600" dirty="0">
                <a:solidFill>
                  <a:srgbClr val="0A3550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Antidepressivum mit Wirkung auf </a:t>
            </a:r>
          </a:p>
          <a:p>
            <a:pPr marL="0" lvl="4">
              <a:spcBef>
                <a:spcPts val="200"/>
              </a:spcBef>
              <a:spcAft>
                <a:spcPts val="200"/>
              </a:spcAft>
              <a:buClr>
                <a:srgbClr val="F58025"/>
              </a:buClr>
            </a:pPr>
            <a:r>
              <a:rPr lang="de-DE" altLang="en-US" sz="1600" dirty="0">
                <a:solidFill>
                  <a:srgbClr val="0A3550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                                    den Serotoninrezeptor                                       /   Nein</a:t>
            </a:r>
          </a:p>
          <a:p>
            <a:pPr marL="0" lvl="4">
              <a:spcBef>
                <a:spcPts val="200"/>
              </a:spcBef>
              <a:spcAft>
                <a:spcPts val="200"/>
              </a:spcAft>
              <a:buClr>
                <a:srgbClr val="F58025"/>
              </a:buClr>
            </a:pPr>
            <a:endParaRPr lang="de-DE" altLang="en-US" sz="1200" dirty="0">
              <a:solidFill>
                <a:srgbClr val="0A3550"/>
              </a:solidFill>
              <a:latin typeface="Arial" panose="020B0604020202020204" pitchFamily="34" charset="0"/>
            </a:endParaRPr>
          </a:p>
          <a:p>
            <a:pPr marL="0" lvl="4">
              <a:spcBef>
                <a:spcPts val="200"/>
              </a:spcBef>
              <a:spcAft>
                <a:spcPts val="200"/>
              </a:spcAft>
              <a:buClr>
                <a:srgbClr val="F58025"/>
              </a:buClr>
            </a:pPr>
            <a:r>
              <a:rPr lang="de-DE" altLang="en-US" sz="1200" dirty="0">
                <a:solidFill>
                  <a:srgbClr val="0A3550"/>
                </a:solidFill>
                <a:latin typeface="Arial" panose="020B0604020202020204" pitchFamily="34" charset="0"/>
              </a:rPr>
              <a:t>DA = Dopamin, NA = Noradrenalin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2368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altLang="en-US" dirty="0"/>
              <a:t>Intuniv</a:t>
            </a:r>
            <a:r>
              <a:rPr lang="de-DE" dirty="0"/>
              <a:t>?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063750" y="1193800"/>
            <a:ext cx="4825880" cy="5054600"/>
          </a:xfrm>
        </p:spPr>
        <p:txBody>
          <a:bodyPr/>
          <a:lstStyle/>
          <a:p>
            <a:r>
              <a:rPr lang="de-DE" dirty="0"/>
              <a:t>Eine neue Alternative zu Stimulanzien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A3550"/>
                </a:solidFill>
              </a:rPr>
              <a:t>Retardformulierung von Guanfacin </a:t>
            </a:r>
            <a:br>
              <a:rPr lang="de-DE" sz="1600" dirty="0">
                <a:solidFill>
                  <a:srgbClr val="0A3550"/>
                </a:solidFill>
              </a:rPr>
            </a:br>
            <a:r>
              <a:rPr lang="de-DE" sz="1600" dirty="0">
                <a:solidFill>
                  <a:srgbClr val="0A3550"/>
                </a:solidFill>
              </a:rPr>
              <a:t>(als Hydrochlorid) in einer Matrixtablette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A3550"/>
                </a:solidFill>
              </a:rPr>
              <a:t>N-amidino-2-(2,6-dichlorophenyl) </a:t>
            </a:r>
            <a:r>
              <a:rPr lang="de-DE" sz="1600" dirty="0" err="1">
                <a:solidFill>
                  <a:srgbClr val="0A3550"/>
                </a:solidFill>
              </a:rPr>
              <a:t>acetamidmonohydrochlorid</a:t>
            </a:r>
            <a:endParaRPr lang="de-DE" sz="1600" dirty="0">
              <a:solidFill>
                <a:srgbClr val="0A35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A3550"/>
                </a:solidFill>
              </a:rPr>
              <a:t>Wirkt postsynaptisch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A3550"/>
                </a:solidFill>
              </a:rPr>
              <a:t>Wirkt selektiv alpha</a:t>
            </a:r>
            <a:r>
              <a:rPr lang="de-DE" sz="1600" baseline="-25000" dirty="0">
                <a:solidFill>
                  <a:srgbClr val="0A3550"/>
                </a:solidFill>
              </a:rPr>
              <a:t>2A</a:t>
            </a:r>
            <a:r>
              <a:rPr lang="de-DE" sz="1600" dirty="0">
                <a:solidFill>
                  <a:srgbClr val="0A3550"/>
                </a:solidFill>
              </a:rPr>
              <a:t>-adrenerg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A3550"/>
              </a:solidFill>
            </a:endParaRPr>
          </a:p>
          <a:p>
            <a:pPr marL="0" lvl="2" indent="0">
              <a:buNone/>
            </a:pPr>
            <a:endParaRPr lang="de-DE" dirty="0"/>
          </a:p>
        </p:txBody>
      </p:sp>
      <p:pic>
        <p:nvPicPr>
          <p:cNvPr id="6" name="Picture 2" descr="T:\Shire - GXR\_Bildmaterial\Erstellt\Guanfacin_Molekuel\PNG\v1_2_Guanfacin_Moleku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18" y="1535139"/>
            <a:ext cx="3214794" cy="16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903020" y="5140474"/>
            <a:ext cx="8134350" cy="136525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Intuniv</a:t>
            </a:r>
            <a:r>
              <a:rPr lang="de-DE" baseline="300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Fachinformation</a:t>
            </a:r>
            <a:r>
              <a:rPr lang="de-DE" dirty="0"/>
              <a:t> , September 2015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4959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>
              <a:spcAft>
                <a:spcPts val="600"/>
              </a:spcAft>
              <a:buClr>
                <a:srgbClr val="2995D2"/>
              </a:buClr>
            </a:pPr>
            <a:r>
              <a:rPr lang="de-DE" dirty="0">
                <a:solidFill>
                  <a:schemeClr val="tx1"/>
                </a:solidFill>
              </a:rPr>
              <a:t>Lineare Pharmakokinetik bei Kindern und Jugendlichen mit ADHS (2–4 mg/d)</a:t>
            </a:r>
            <a:r>
              <a:rPr lang="de-DE" baseline="30000" dirty="0"/>
              <a:t>1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Maximale Plasmakonzentration (T</a:t>
            </a:r>
            <a:r>
              <a:rPr lang="de-DE" sz="1600" baseline="-25000" dirty="0">
                <a:solidFill>
                  <a:schemeClr val="tx1"/>
                </a:solidFill>
              </a:rPr>
              <a:t>max</a:t>
            </a:r>
            <a:r>
              <a:rPr lang="de-DE" sz="1600" dirty="0">
                <a:solidFill>
                  <a:schemeClr val="tx1"/>
                </a:solidFill>
              </a:rPr>
              <a:t>) ca. 5 Std. Stunden nach Einnahme</a:t>
            </a:r>
            <a:r>
              <a:rPr lang="de-DE" sz="1600" baseline="300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Halbwertszeit der Elimination ca. 18 Std.</a:t>
            </a:r>
            <a:r>
              <a:rPr lang="de-DE" sz="1600" baseline="30000" dirty="0">
                <a:solidFill>
                  <a:schemeClr val="tx1"/>
                </a:solidFill>
              </a:rPr>
              <a:t>2</a:t>
            </a:r>
          </a:p>
          <a:p>
            <a:pPr marL="0" lvl="2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lvl="2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endParaRPr lang="de-DE" sz="1400" b="1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grpSp>
        <p:nvGrpSpPr>
          <p:cNvPr id="30" name="Group 29"/>
          <p:cNvGrpSpPr/>
          <p:nvPr/>
        </p:nvGrpSpPr>
        <p:grpSpPr>
          <a:xfrm>
            <a:off x="3647422" y="2572871"/>
            <a:ext cx="5603735" cy="2976282"/>
            <a:chOff x="2123421" y="2572871"/>
            <a:chExt cx="5603735" cy="2976282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178424" y="2572871"/>
              <a:ext cx="0" cy="2976282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876924" y="5492750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567486" y="5492750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265192" y="5492750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58136" y="5492750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653461" y="5492750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344024" y="5492750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034587" y="5492750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725149" y="5492750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124823" y="5504283"/>
              <a:ext cx="5602333" cy="0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>
              <a:off x="2151623" y="4884741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2151623" y="4313242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2151623" y="3722693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2151623" y="3127381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151623" y="2558263"/>
              <a:ext cx="0" cy="5640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" name="Group 78"/>
          <p:cNvGrpSpPr/>
          <p:nvPr/>
        </p:nvGrpSpPr>
        <p:grpSpPr>
          <a:xfrm>
            <a:off x="3708775" y="3544196"/>
            <a:ext cx="5591992" cy="1964361"/>
            <a:chOff x="2184775" y="3544195"/>
            <a:chExt cx="5591992" cy="1964361"/>
          </a:xfrm>
          <a:solidFill>
            <a:srgbClr val="0F60A8"/>
          </a:solidFill>
        </p:grpSpPr>
        <p:sp>
          <p:nvSpPr>
            <p:cNvPr id="65" name="Rectangle 64"/>
            <p:cNvSpPr/>
            <p:nvPr/>
          </p:nvSpPr>
          <p:spPr bwMode="auto">
            <a:xfrm>
              <a:off x="2184775" y="4708626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301456" y="3896620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353844" y="3746601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413375" y="3544195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461000" y="3601345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584825" y="3851376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706269" y="4072832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813425" y="4244282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934869" y="4375251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3058694" y="4527651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501606" y="4675289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4904136" y="5062083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7668767" y="5400556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297167" y="5314831"/>
              <a:ext cx="108000" cy="1080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</p:grpSp>
      <p:sp>
        <p:nvSpPr>
          <p:cNvPr id="83" name="Freeform 82"/>
          <p:cNvSpPr/>
          <p:nvPr/>
        </p:nvSpPr>
        <p:spPr bwMode="auto">
          <a:xfrm>
            <a:off x="3700464" y="3600450"/>
            <a:ext cx="5534025" cy="1900238"/>
          </a:xfrm>
          <a:custGeom>
            <a:avLst/>
            <a:gdLst>
              <a:gd name="connsiteX0" fmla="*/ 0 w 5534025"/>
              <a:gd name="connsiteY0" fmla="*/ 1900238 h 1900238"/>
              <a:gd name="connsiteX1" fmla="*/ 76200 w 5534025"/>
              <a:gd name="connsiteY1" fmla="*/ 1166813 h 1900238"/>
              <a:gd name="connsiteX2" fmla="*/ 180975 w 5534025"/>
              <a:gd name="connsiteY2" fmla="*/ 352425 h 1900238"/>
              <a:gd name="connsiteX3" fmla="*/ 233362 w 5534025"/>
              <a:gd name="connsiteY3" fmla="*/ 200025 h 1900238"/>
              <a:gd name="connsiteX4" fmla="*/ 295275 w 5534025"/>
              <a:gd name="connsiteY4" fmla="*/ 0 h 1900238"/>
              <a:gd name="connsiteX5" fmla="*/ 342900 w 5534025"/>
              <a:gd name="connsiteY5" fmla="*/ 61913 h 1900238"/>
              <a:gd name="connsiteX6" fmla="*/ 471487 w 5534025"/>
              <a:gd name="connsiteY6" fmla="*/ 319088 h 1900238"/>
              <a:gd name="connsiteX7" fmla="*/ 581025 w 5534025"/>
              <a:gd name="connsiteY7" fmla="*/ 523875 h 1900238"/>
              <a:gd name="connsiteX8" fmla="*/ 685800 w 5534025"/>
              <a:gd name="connsiteY8" fmla="*/ 704850 h 1900238"/>
              <a:gd name="connsiteX9" fmla="*/ 809625 w 5534025"/>
              <a:gd name="connsiteY9" fmla="*/ 833438 h 1900238"/>
              <a:gd name="connsiteX10" fmla="*/ 933450 w 5534025"/>
              <a:gd name="connsiteY10" fmla="*/ 971550 h 1900238"/>
              <a:gd name="connsiteX11" fmla="*/ 1381125 w 5534025"/>
              <a:gd name="connsiteY11" fmla="*/ 1128713 h 1900238"/>
              <a:gd name="connsiteX12" fmla="*/ 2781300 w 5534025"/>
              <a:gd name="connsiteY12" fmla="*/ 1514475 h 1900238"/>
              <a:gd name="connsiteX13" fmla="*/ 4176712 w 5534025"/>
              <a:gd name="connsiteY13" fmla="*/ 1766888 h 1900238"/>
              <a:gd name="connsiteX14" fmla="*/ 5534025 w 5534025"/>
              <a:gd name="connsiteY14" fmla="*/ 1862138 h 190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4025" h="1900238">
                <a:moveTo>
                  <a:pt x="0" y="1900238"/>
                </a:moveTo>
                <a:lnTo>
                  <a:pt x="76200" y="1166813"/>
                </a:lnTo>
                <a:lnTo>
                  <a:pt x="180975" y="352425"/>
                </a:lnTo>
                <a:lnTo>
                  <a:pt x="233362" y="200025"/>
                </a:lnTo>
                <a:lnTo>
                  <a:pt x="295275" y="0"/>
                </a:lnTo>
                <a:lnTo>
                  <a:pt x="342900" y="61913"/>
                </a:lnTo>
                <a:lnTo>
                  <a:pt x="471487" y="319088"/>
                </a:lnTo>
                <a:lnTo>
                  <a:pt x="581025" y="523875"/>
                </a:lnTo>
                <a:lnTo>
                  <a:pt x="685800" y="704850"/>
                </a:lnTo>
                <a:lnTo>
                  <a:pt x="809625" y="833438"/>
                </a:lnTo>
                <a:lnTo>
                  <a:pt x="933450" y="971550"/>
                </a:lnTo>
                <a:lnTo>
                  <a:pt x="1381125" y="1128713"/>
                </a:lnTo>
                <a:lnTo>
                  <a:pt x="2781300" y="1514475"/>
                </a:lnTo>
                <a:lnTo>
                  <a:pt x="4176712" y="1766888"/>
                </a:lnTo>
                <a:lnTo>
                  <a:pt x="5534025" y="1862138"/>
                </a:lnTo>
              </a:path>
            </a:pathLst>
          </a:custGeom>
          <a:noFill/>
          <a:ln w="28575" cap="flat" cmpd="sng">
            <a:solidFill>
              <a:srgbClr val="0F60A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82" name="Group 81"/>
          <p:cNvGrpSpPr/>
          <p:nvPr/>
        </p:nvGrpSpPr>
        <p:grpSpPr>
          <a:xfrm>
            <a:off x="3648823" y="2779053"/>
            <a:ext cx="5654350" cy="2782259"/>
            <a:chOff x="2124823" y="2779052"/>
            <a:chExt cx="5654350" cy="2782259"/>
          </a:xfrm>
          <a:solidFill>
            <a:srgbClr val="44B3D3"/>
          </a:solidFill>
        </p:grpSpPr>
        <p:sp>
          <p:nvSpPr>
            <p:cNvPr id="50" name="Oval 49"/>
            <p:cNvSpPr/>
            <p:nvPr/>
          </p:nvSpPr>
          <p:spPr bwMode="auto">
            <a:xfrm>
              <a:off x="2124823" y="5453311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184775" y="4448308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299075" y="3121952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358606" y="2938596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413374" y="2779052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477668" y="2867158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589587" y="3302927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706268" y="3588677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2825330" y="3836327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2927723" y="4248283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3049167" y="4229233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3511129" y="4472120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897016" y="4917414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294810" y="5312701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7671173" y="5398426"/>
              <a:ext cx="108000" cy="10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latin typeface="Times" pitchFamily="28" charset="0"/>
              </a:endParaRPr>
            </a:p>
          </p:txBody>
        </p:sp>
      </p:grpSp>
      <p:sp>
        <p:nvSpPr>
          <p:cNvPr id="81" name="Freeform 80"/>
          <p:cNvSpPr/>
          <p:nvPr/>
        </p:nvSpPr>
        <p:spPr bwMode="auto">
          <a:xfrm>
            <a:off x="3700463" y="2833688"/>
            <a:ext cx="5543550" cy="2667000"/>
          </a:xfrm>
          <a:custGeom>
            <a:avLst/>
            <a:gdLst>
              <a:gd name="connsiteX0" fmla="*/ 0 w 5543550"/>
              <a:gd name="connsiteY0" fmla="*/ 2667000 h 2667000"/>
              <a:gd name="connsiteX1" fmla="*/ 61912 w 5543550"/>
              <a:gd name="connsiteY1" fmla="*/ 1666875 h 2667000"/>
              <a:gd name="connsiteX2" fmla="*/ 180975 w 5543550"/>
              <a:gd name="connsiteY2" fmla="*/ 342900 h 2667000"/>
              <a:gd name="connsiteX3" fmla="*/ 238125 w 5543550"/>
              <a:gd name="connsiteY3" fmla="*/ 161925 h 2667000"/>
              <a:gd name="connsiteX4" fmla="*/ 295275 w 5543550"/>
              <a:gd name="connsiteY4" fmla="*/ 0 h 2667000"/>
              <a:gd name="connsiteX5" fmla="*/ 357187 w 5543550"/>
              <a:gd name="connsiteY5" fmla="*/ 95250 h 2667000"/>
              <a:gd name="connsiteX6" fmla="*/ 471487 w 5543550"/>
              <a:gd name="connsiteY6" fmla="*/ 528637 h 2667000"/>
              <a:gd name="connsiteX7" fmla="*/ 585787 w 5543550"/>
              <a:gd name="connsiteY7" fmla="*/ 809625 h 2667000"/>
              <a:gd name="connsiteX8" fmla="*/ 709612 w 5543550"/>
              <a:gd name="connsiteY8" fmla="*/ 1066800 h 2667000"/>
              <a:gd name="connsiteX9" fmla="*/ 809625 w 5543550"/>
              <a:gd name="connsiteY9" fmla="*/ 1462087 h 2667000"/>
              <a:gd name="connsiteX10" fmla="*/ 928687 w 5543550"/>
              <a:gd name="connsiteY10" fmla="*/ 1447800 h 2667000"/>
              <a:gd name="connsiteX11" fmla="*/ 1385887 w 5543550"/>
              <a:gd name="connsiteY11" fmla="*/ 1690687 h 2667000"/>
              <a:gd name="connsiteX12" fmla="*/ 2776537 w 5543550"/>
              <a:gd name="connsiteY12" fmla="*/ 2138362 h 2667000"/>
              <a:gd name="connsiteX13" fmla="*/ 4176712 w 5543550"/>
              <a:gd name="connsiteY13" fmla="*/ 2538412 h 2667000"/>
              <a:gd name="connsiteX14" fmla="*/ 5543550 w 5543550"/>
              <a:gd name="connsiteY14" fmla="*/ 261937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3550" h="2667000">
                <a:moveTo>
                  <a:pt x="0" y="2667000"/>
                </a:moveTo>
                <a:lnTo>
                  <a:pt x="61912" y="1666875"/>
                </a:lnTo>
                <a:lnTo>
                  <a:pt x="180975" y="342900"/>
                </a:lnTo>
                <a:lnTo>
                  <a:pt x="238125" y="161925"/>
                </a:lnTo>
                <a:lnTo>
                  <a:pt x="295275" y="0"/>
                </a:lnTo>
                <a:lnTo>
                  <a:pt x="357187" y="95250"/>
                </a:lnTo>
                <a:lnTo>
                  <a:pt x="471487" y="528637"/>
                </a:lnTo>
                <a:lnTo>
                  <a:pt x="585787" y="809625"/>
                </a:lnTo>
                <a:lnTo>
                  <a:pt x="709612" y="1066800"/>
                </a:lnTo>
                <a:lnTo>
                  <a:pt x="809625" y="1462087"/>
                </a:lnTo>
                <a:lnTo>
                  <a:pt x="928687" y="1447800"/>
                </a:lnTo>
                <a:lnTo>
                  <a:pt x="1385887" y="1690687"/>
                </a:lnTo>
                <a:lnTo>
                  <a:pt x="2776537" y="2138362"/>
                </a:lnTo>
                <a:lnTo>
                  <a:pt x="4176712" y="2538412"/>
                </a:lnTo>
                <a:lnTo>
                  <a:pt x="5543550" y="2619375"/>
                </a:lnTo>
              </a:path>
            </a:pathLst>
          </a:custGeom>
          <a:noFill/>
          <a:ln w="28575" cap="flat" cmpd="sng">
            <a:solidFill>
              <a:srgbClr val="44B3D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Pharmakokinetik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buClr>
                <a:srgbClr val="FF6600"/>
              </a:buClr>
            </a:pPr>
            <a:r>
              <a:rPr lang="de-DE" dirty="0">
                <a:solidFill>
                  <a:srgbClr val="141313"/>
                </a:solidFill>
              </a:rPr>
              <a:t>Intuniv</a:t>
            </a:r>
            <a:r>
              <a:rPr lang="de-DE" baseline="30000" dirty="0">
                <a:solidFill>
                  <a:srgbClr val="141313"/>
                </a:solidFill>
              </a:rPr>
              <a:t> </a:t>
            </a:r>
            <a:r>
              <a:rPr lang="de-DE" dirty="0">
                <a:solidFill>
                  <a:srgbClr val="141313"/>
                </a:solidFill>
              </a:rPr>
              <a:t>Fachinformation</a:t>
            </a:r>
            <a:r>
              <a:rPr lang="de-DE" dirty="0"/>
              <a:t> , September 2015</a:t>
            </a:r>
          </a:p>
          <a:p>
            <a:pPr>
              <a:buClr>
                <a:srgbClr val="FF6600"/>
              </a:buClr>
            </a:pPr>
            <a:r>
              <a:rPr lang="de-DE" dirty="0"/>
              <a:t>Boellner SW </a:t>
            </a:r>
            <a:r>
              <a:rPr lang="de-DE" i="1" dirty="0"/>
              <a:t>et al. </a:t>
            </a:r>
            <a:r>
              <a:rPr lang="de-DE" i="1" dirty="0" err="1"/>
              <a:t>Pharmacotherapy</a:t>
            </a:r>
            <a:r>
              <a:rPr lang="de-DE" dirty="0"/>
              <a:t> 2007; 27: 1253–62.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86267" y="5397127"/>
            <a:ext cx="315913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de-DE" sz="1400" dirty="0"/>
              <a:t>0,0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8599" y="5578963"/>
            <a:ext cx="24765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de-DE" sz="1400" dirty="0"/>
              <a:t>0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2898" y="2465149"/>
            <a:ext cx="68336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de-DE" sz="1400" dirty="0" err="1"/>
              <a:t>ng</a:t>
            </a:r>
            <a:r>
              <a:rPr lang="de-DE" sz="1400" dirty="0"/>
              <a:t>/ml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77099" y="5578963"/>
            <a:ext cx="24765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de-DE" sz="1400" dirty="0"/>
              <a:t>12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67661" y="5578963"/>
            <a:ext cx="24765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de-DE" sz="1400" dirty="0"/>
              <a:t>24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65367" y="5578963"/>
            <a:ext cx="24765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de-DE" sz="1400" dirty="0"/>
              <a:t>36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55276" y="5578963"/>
            <a:ext cx="24765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de-DE" sz="1400" dirty="0"/>
              <a:t>48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53636" y="5578963"/>
            <a:ext cx="24765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de-DE" sz="1400" dirty="0"/>
              <a:t>60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2797" y="5578963"/>
            <a:ext cx="24765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de-DE" sz="1400" dirty="0"/>
              <a:t>72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34762" y="5578963"/>
            <a:ext cx="24765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de-DE" sz="1400" dirty="0"/>
              <a:t>84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26727" y="5578963"/>
            <a:ext cx="24765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de-DE" sz="1400" dirty="0"/>
              <a:t>96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86267" y="4805786"/>
            <a:ext cx="315913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de-DE" sz="1400" dirty="0"/>
              <a:t>0,5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86267" y="4233223"/>
            <a:ext cx="315913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de-DE" sz="1400" dirty="0"/>
              <a:t>1,0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86267" y="3643738"/>
            <a:ext cx="315913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de-DE" sz="1400" dirty="0"/>
              <a:t>1,5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86267" y="3052397"/>
            <a:ext cx="315913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de-DE" sz="1400" dirty="0"/>
              <a:t>2,0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86267" y="2479308"/>
            <a:ext cx="315913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de-DE" sz="1400" dirty="0"/>
              <a:t>2,5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926811" y="3760953"/>
            <a:ext cx="1239895" cy="215444"/>
          </a:xfrm>
          <a:prstGeom prst="rect">
            <a:avLst/>
          </a:prstGeom>
          <a:noFill/>
        </p:spPr>
        <p:txBody>
          <a:bodyPr wrap="square" lIns="72000" tIns="0" rIns="36000" bIns="0" anchor="ctr">
            <a:spAutoFit/>
          </a:bodyPr>
          <a:lstStyle/>
          <a:p>
            <a:pPr>
              <a:defRPr/>
            </a:pPr>
            <a:r>
              <a:rPr lang="de-DE" sz="1400" dirty="0"/>
              <a:t>Kinder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26811" y="4089380"/>
            <a:ext cx="1239895" cy="215444"/>
          </a:xfrm>
          <a:prstGeom prst="rect">
            <a:avLst/>
          </a:prstGeom>
          <a:noFill/>
        </p:spPr>
        <p:txBody>
          <a:bodyPr wrap="square" lIns="72000" tIns="0" rIns="36000" bIns="0" anchor="ctr">
            <a:spAutoFit/>
          </a:bodyPr>
          <a:lstStyle/>
          <a:p>
            <a:pPr>
              <a:defRPr/>
            </a:pPr>
            <a:r>
              <a:rPr lang="de-DE" sz="1400" dirty="0"/>
              <a:t>Jugendliche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701260" y="3778675"/>
            <a:ext cx="180000" cy="180000"/>
          </a:xfrm>
          <a:prstGeom prst="ellipse">
            <a:avLst/>
          </a:prstGeom>
          <a:solidFill>
            <a:srgbClr val="44B3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latin typeface="Times" pitchFamily="2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701260" y="4107102"/>
            <a:ext cx="180000" cy="180000"/>
          </a:xfrm>
          <a:prstGeom prst="rect">
            <a:avLst/>
          </a:prstGeom>
          <a:solidFill>
            <a:srgbClr val="0F60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latin typeface="Times" pitchFamily="28" charset="0"/>
            </a:endParaRPr>
          </a:p>
        </p:txBody>
      </p:sp>
      <p:sp>
        <p:nvSpPr>
          <p:cNvPr id="80" name="TextBox 32"/>
          <p:cNvSpPr txBox="1"/>
          <p:nvPr/>
        </p:nvSpPr>
        <p:spPr>
          <a:xfrm>
            <a:off x="9463792" y="5569423"/>
            <a:ext cx="68336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de-DE" sz="1400" dirty="0"/>
              <a:t>Std.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5997423" y="3088679"/>
            <a:ext cx="3169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1400" dirty="0"/>
              <a:t>Mittlere Plasmakonzentration von Intuniv nach Gabe von 2 mg (nach</a:t>
            </a:r>
            <a:r>
              <a:rPr lang="de-DE" sz="1400" baseline="30000" dirty="0"/>
              <a:t>2</a:t>
            </a:r>
            <a:r>
              <a:rPr lang="de-DE" sz="1400" dirty="0"/>
              <a:t>)</a:t>
            </a:r>
            <a:endParaRPr lang="de-DE" sz="1400" baseline="30000" dirty="0"/>
          </a:p>
        </p:txBody>
      </p:sp>
      <p:pic>
        <p:nvPicPr>
          <p:cNvPr id="84" name="Grafik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60" y="-48985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8174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Wirkmechanismus von </a:t>
            </a:r>
            <a:r>
              <a:rPr lang="de-DE" dirty="0" err="1"/>
              <a:t>Guanfacin</a:t>
            </a:r>
            <a:endParaRPr lang="de-DE" dirty="0"/>
          </a:p>
        </p:txBody>
      </p:sp>
      <p:pic>
        <p:nvPicPr>
          <p:cNvPr id="4098" name="Picture 2" descr="U:\Shire-GXR\Kongress\SHIRE GXR-6572  Referentenpräsentation\Grafik\_MoA_GXR\Reinzeichnung\JPG_RGB\MoA_GX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950"/>
            <a:ext cx="914400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74" y="1074161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6820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Wirkmechanismen im Vergleich</a:t>
            </a:r>
          </a:p>
        </p:txBody>
      </p:sp>
      <p:pic>
        <p:nvPicPr>
          <p:cNvPr id="3074" name="Picture 2" descr="U:\Shire-GXR\Kongress\SHIRE GXR-6572  Referentenpräsentation\Grafik\_MoA_alle\Reinzeichnung\JPG\RZ2_Grafik_MoA_al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2849"/>
            <a:ext cx="914400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20" y="-508759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2792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Einsatz von </a:t>
            </a:r>
            <a:r>
              <a:rPr lang="en-GB" altLang="en-US" dirty="0"/>
              <a:t>Intuniv</a:t>
            </a:r>
            <a:r>
              <a:rPr lang="de-DE" dirty="0"/>
              <a:t>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spcAft>
                <a:spcPts val="1000"/>
              </a:spcAft>
              <a:buClr>
                <a:srgbClr val="284F98"/>
              </a:buClr>
              <a:buNone/>
            </a:pPr>
            <a:r>
              <a:rPr lang="de-DE" sz="1800" dirty="0">
                <a:solidFill>
                  <a:srgbClr val="3FA3DE"/>
                </a:solidFill>
              </a:rPr>
              <a:t>Behandlungserfahrung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A3550"/>
                </a:solidFill>
              </a:rPr>
              <a:t>Seit 2009 in den USA, seit 2013 in Kanada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A3550"/>
                </a:solidFill>
              </a:rPr>
              <a:t>Klinische Studien mit &gt;2.600 Patienten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A3550"/>
                </a:solidFill>
              </a:rPr>
              <a:t>Zulassung in der EU seit 17.09.2015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A3550"/>
                </a:solidFill>
              </a:rPr>
              <a:t>Einführung in D am 15. Januar 2016</a:t>
            </a:r>
            <a:endParaRPr lang="de-DE" sz="1600" dirty="0"/>
          </a:p>
          <a:p>
            <a:pPr>
              <a:spcBef>
                <a:spcPts val="1800"/>
              </a:spcBef>
            </a:pPr>
            <a:r>
              <a:rPr lang="de-DE" dirty="0"/>
              <a:t>Indikation gemäß EU-Zulassung</a:t>
            </a:r>
            <a:r>
              <a:rPr lang="de-DE" baseline="30000" dirty="0"/>
              <a:t>1</a:t>
            </a: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A3550"/>
                </a:solidFill>
              </a:rPr>
              <a:t>Intuniv ist angezeigt zur Behandlung der Aufmerksamkeitsdefizit-/</a:t>
            </a:r>
            <a:br>
              <a:rPr lang="de-DE" sz="1600" dirty="0">
                <a:solidFill>
                  <a:srgbClr val="0A3550"/>
                </a:solidFill>
              </a:rPr>
            </a:br>
            <a:r>
              <a:rPr lang="de-DE" sz="1600" dirty="0">
                <a:solidFill>
                  <a:srgbClr val="0A3550"/>
                </a:solidFill>
              </a:rPr>
              <a:t>Hyperaktivitätsstörung (ADHS) bei Kindern und Jugendlichen im Alter von 6-17 Jahren, für die eine Behandlung mit Stimulanzien nicht in Frage kommt, unverträglich ist oder sich als unwirksam erwiesen hat.</a:t>
            </a: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A3550"/>
                </a:solidFill>
              </a:rPr>
              <a:t>Intuniv muss im Rahmen einer umfassenden therapeutischen Gesamtstrategie zur Behandlung der ADHS angewendet werden, die in der Regel sowohl psychologische, pädagogische als auch soziale Maßnahmen umfasst.</a:t>
            </a:r>
          </a:p>
          <a:p>
            <a:pPr>
              <a:spcAft>
                <a:spcPts val="0"/>
              </a:spcAft>
            </a:pPr>
            <a:endParaRPr lang="de-DE" sz="1600" dirty="0">
              <a:solidFill>
                <a:srgbClr val="0A3550"/>
              </a:solidFill>
            </a:endParaRPr>
          </a:p>
          <a:p>
            <a:endParaRPr lang="de-DE" sz="1600" dirty="0">
              <a:solidFill>
                <a:srgbClr val="0A3550"/>
              </a:solidFill>
            </a:endParaRPr>
          </a:p>
          <a:p>
            <a:pPr marL="0" lvl="2" indent="0">
              <a:buNone/>
            </a:pP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057400" y="5909481"/>
            <a:ext cx="8134350" cy="465614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Intuniv</a:t>
            </a:r>
            <a:r>
              <a:rPr lang="de-DE" baseline="3000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Fachinformation, September 2015</a:t>
            </a:r>
            <a:r>
              <a:rPr lang="de-DE" dirty="0"/>
              <a:t>.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35" y="0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7652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Nebenwirkungen gemäß Fachinformation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063751" y="1395925"/>
          <a:ext cx="2954221" cy="220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noProof="0" dirty="0"/>
                        <a:t>Organsystem</a:t>
                      </a:r>
                    </a:p>
                  </a:txBody>
                  <a:tcPr marL="254226" marR="254226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85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de-DE" sz="1200" b="1" noProof="0" dirty="0"/>
                        <a:t>Erkrankungen des Nervensystems</a:t>
                      </a:r>
                      <a:endParaRPr lang="de-DE" sz="1200" noProof="0" dirty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noProof="0" dirty="0"/>
                        <a:t>Schläfrigkeit (Somnolenz)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noProof="0" dirty="0"/>
                        <a:t>Kopfschmerzen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noProof="0" dirty="0"/>
                        <a:t>Sedierung</a:t>
                      </a:r>
                    </a:p>
                  </a:txBody>
                  <a:tcPr marL="254226" marR="25422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5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de-DE" sz="1200" b="1" noProof="0" dirty="0"/>
                        <a:t>Erkrankungen des Gastrointestinaltrakts</a:t>
                      </a:r>
                      <a:endParaRPr lang="de-DE" sz="1200" b="0" noProof="0" dirty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b="0" noProof="0" dirty="0"/>
                        <a:t>Bauchschmerzen</a:t>
                      </a:r>
                      <a:endParaRPr lang="de-DE" sz="1200" b="1" noProof="0" dirty="0"/>
                    </a:p>
                  </a:txBody>
                  <a:tcPr marL="254226" marR="25422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2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de-DE" sz="1200" b="1" noProof="0" dirty="0"/>
                        <a:t>Allgemeine Erkrankungen</a:t>
                      </a:r>
                      <a:endParaRPr lang="de-DE" sz="1200" b="0" noProof="0" dirty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b="0" noProof="0" dirty="0"/>
                        <a:t>Ermüdung</a:t>
                      </a:r>
                    </a:p>
                  </a:txBody>
                  <a:tcPr marL="254226" marR="25422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057400" y="5202345"/>
            <a:ext cx="8134350" cy="136525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Intuniv Fachinformation, September 2015.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7580" y="1016017"/>
            <a:ext cx="2972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FA3DE"/>
                </a:solidFill>
              </a:rPr>
              <a:t>Sehr häufige Nebenwirkungen (≥1/10</a:t>
            </a:r>
            <a:r>
              <a:rPr lang="de-DE" sz="1400" dirty="0">
                <a:solidFill>
                  <a:srgbClr val="44B3D3"/>
                </a:solidFill>
              </a:rPr>
              <a:t>)</a:t>
            </a:r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5143501" y="1395980"/>
          <a:ext cx="5270501" cy="4775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200" dirty="0"/>
                        <a:t>Organsystem</a:t>
                      </a:r>
                      <a:endParaRPr lang="de-DE" sz="12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300"/>
                        </a:spcAft>
                      </a:pPr>
                      <a:r>
                        <a:rPr lang="de-DE" sz="1200" b="1" noProof="0" dirty="0"/>
                        <a:t>Stoffwechsel/Ernährung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noProof="0" dirty="0"/>
                        <a:t>Verminderter Appetit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300"/>
                        </a:spcAft>
                      </a:pPr>
                      <a:r>
                        <a:rPr lang="de-DE" sz="1200" b="1" noProof="0" dirty="0"/>
                        <a:t>Psychiatrische Erkrankungen</a:t>
                      </a:r>
                      <a:endParaRPr lang="de-DE" sz="1200" b="0" noProof="0" dirty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b="0" noProof="0" dirty="0"/>
                        <a:t>Depression, Angst, Affektlabilität, Insomnie, Durchschlafstörungen, Albträume</a:t>
                      </a:r>
                      <a:endParaRPr lang="de-DE" sz="1200" b="1" noProof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300"/>
                        </a:spcAft>
                      </a:pPr>
                      <a:r>
                        <a:rPr lang="de-DE" sz="1200" b="1" noProof="0" dirty="0"/>
                        <a:t>Erkrankungen des Nervensystems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b="0" noProof="0" dirty="0"/>
                        <a:t>Schwindel, Lethargie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300"/>
                        </a:spcAft>
                      </a:pPr>
                      <a:r>
                        <a:rPr lang="de-DE" sz="1200" b="1" noProof="0" dirty="0"/>
                        <a:t>Herzerkrankungen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b="0" noProof="0" dirty="0"/>
                        <a:t>Bradykardie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300"/>
                        </a:spcAft>
                      </a:pPr>
                      <a:r>
                        <a:rPr lang="de-DE" sz="1200" b="1" noProof="0" dirty="0"/>
                        <a:t>Gefäßerkrankungen</a:t>
                      </a:r>
                      <a:endParaRPr lang="de-DE" sz="1200" b="0" noProof="0" dirty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b="0" noProof="0" dirty="0"/>
                        <a:t>Hypotonie, orthostatische Hypotonie</a:t>
                      </a:r>
                      <a:endParaRPr lang="de-DE" sz="1200" b="1" noProof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4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300"/>
                        </a:spcAft>
                      </a:pPr>
                      <a:r>
                        <a:rPr lang="de-DE" sz="1200" b="1" noProof="0" dirty="0"/>
                        <a:t>Erkrankungen des Gastrointestinaltrakts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b="0" noProof="0" dirty="0"/>
                        <a:t>Erbrechen, Diarrhö, Übelkeit, Verstopfung, Bauch-/Magenbeschwerden, Mundtrockenheit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300"/>
                        </a:spcAft>
                      </a:pPr>
                      <a:r>
                        <a:rPr lang="de-DE" sz="1200" b="1" noProof="0" dirty="0"/>
                        <a:t>Erkrankungen der Haut und des Unterhautzellgewebes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b="0" noProof="0" dirty="0"/>
                        <a:t>Hautausschlag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300"/>
                        </a:spcAft>
                      </a:pPr>
                      <a:r>
                        <a:rPr lang="de-DE" sz="1200" b="1" noProof="0" dirty="0"/>
                        <a:t>Erkrankungen der Nieren und Harnwege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b="0" noProof="0" dirty="0"/>
                        <a:t>Enuresis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300"/>
                        </a:spcAft>
                      </a:pPr>
                      <a:r>
                        <a:rPr lang="de-DE" sz="1200" b="1" noProof="0" dirty="0"/>
                        <a:t>Allgemeine Erkrankungen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b="0" noProof="0" dirty="0"/>
                        <a:t>Reizbarkeit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1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300"/>
                        </a:spcAft>
                      </a:pPr>
                      <a:r>
                        <a:rPr lang="de-DE" sz="1200" b="1" noProof="0" dirty="0"/>
                        <a:t>Untersuchungen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de-DE" sz="1200" b="0" noProof="0" dirty="0"/>
                        <a:t>Blutdruckabfall, Gewichtszunahme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67341" y="1014203"/>
            <a:ext cx="351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FA3DE"/>
                </a:solidFill>
              </a:rPr>
              <a:t>Häufige Nebenwirkungen (≥ 1/100 bis &lt; 1/10)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91" y="-40949"/>
            <a:ext cx="3228109" cy="104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9573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9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b="0" dirty="0"/>
              <a:t>Sehr häufige (≥ 10 %) Nebenwirkungen von</a:t>
            </a:r>
            <a:br>
              <a:rPr lang="de-DE" altLang="de-DE" b="0" dirty="0"/>
            </a:br>
            <a:r>
              <a:rPr lang="de-DE" altLang="de-DE" b="0" dirty="0"/>
              <a:t>ADHS-Medikamenten im Vergleich </a:t>
            </a:r>
          </a:p>
        </p:txBody>
      </p:sp>
      <p:graphicFrame>
        <p:nvGraphicFramePr>
          <p:cNvPr id="100421" name="Group 69"/>
          <p:cNvGraphicFramePr>
            <a:graphicFrameLocks noGrp="1"/>
          </p:cNvGraphicFramePr>
          <p:nvPr>
            <p:ph idx="1"/>
          </p:nvPr>
        </p:nvGraphicFramePr>
        <p:xfrm>
          <a:off x="2063748" y="1636550"/>
          <a:ext cx="8059128" cy="3303828"/>
        </p:xfrm>
        <a:graphic>
          <a:graphicData uri="http://schemas.openxmlformats.org/drawingml/2006/table">
            <a:tbl>
              <a:tblPr/>
              <a:tblGrid>
                <a:gridCol w="2014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7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Stimulanzien</a:t>
                      </a:r>
                    </a:p>
                  </a:txBody>
                  <a:tcPr marL="90661" marR="90661" marT="45686" marB="456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Atomoxetin</a:t>
                      </a:r>
                      <a:endParaRPr kumimoji="0" lang="de-DE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61" marR="90661"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Guanfacin</a:t>
                      </a: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retard</a:t>
                      </a:r>
                      <a:endParaRPr kumimoji="0" lang="de-DE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61" marR="90661"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Methylphenidat- Formulierungen</a:t>
                      </a:r>
                    </a:p>
                  </a:txBody>
                  <a:tcPr marL="90661" marR="90661" marT="45686" marB="456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Amfetamin- Formulierungen</a:t>
                      </a:r>
                    </a:p>
                  </a:txBody>
                  <a:tcPr marL="90661" marR="90661"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004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Kopfschmerzen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Schlafstörungen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Nervosität</a:t>
                      </a:r>
                    </a:p>
                  </a:txBody>
                  <a:tcPr marL="90661" marR="90661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Verringerter Appetit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Schlafstörungen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Kopfschmerzen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Oberbauch-schmerzen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Gewichtsabnahme</a:t>
                      </a:r>
                    </a:p>
                  </a:txBody>
                  <a:tcPr marL="90661" marR="90661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Verringerter Appetit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Kopfschmerzen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Schläfrigkeit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Bauchschmerzen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Übelkeit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Erbrechen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Erhöhter Blutdruck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Erhöhte Herzfrequenz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61" marR="90661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Schläfrigkeit (Somnolenz)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Kopfschmerzen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Sedierung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Bauchschmerzen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Müdigkeit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61" marR="90661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3510" name="Rectangle 45"/>
          <p:cNvSpPr>
            <a:spLocks noChangeArrowheads="1"/>
          </p:cNvSpPr>
          <p:nvPr/>
        </p:nvSpPr>
        <p:spPr bwMode="auto">
          <a:xfrm>
            <a:off x="2098675" y="5676963"/>
            <a:ext cx="73678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de-DE" altLang="de-DE" sz="1000" dirty="0">
                <a:latin typeface="+mj-lt"/>
                <a:cs typeface="Arial" charset="0"/>
              </a:rPr>
              <a:t>Quelle: Fachinformationen Intuniv, Strattera, Medikinet, Ritalin, Equasym Retard, Concerta, Elvanse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de-DE" sz="1000" dirty="0">
                <a:latin typeface="+mj-lt"/>
                <a:cs typeface="Arial" charset="0"/>
              </a:rPr>
              <a:t>Eine vollständige Auflistung der Nebenwirkungen finden Sie in der jeweiligen aktuellen Fachinformation.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4888290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Dosierung und Titration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0" y="1193800"/>
            <a:ext cx="7679802" cy="5054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A3550"/>
                </a:solidFill>
              </a:rPr>
              <a:t>Sorgfältige Dosistitration und Überwachung zu Beginn der Behandlung </a:t>
            </a:r>
          </a:p>
          <a:p>
            <a:pPr marL="463550" lvl="2" indent="-285750">
              <a:spcAft>
                <a:spcPts val="1000"/>
              </a:spcAft>
            </a:pPr>
            <a:r>
              <a:rPr lang="de-DE" sz="2400" dirty="0"/>
              <a:t>Klinische Besserung und Risiken für klinisch signifikante UE sind dosis- und expositionsabhängig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A3550"/>
                </a:solidFill>
              </a:rPr>
              <a:t>Startdosis: 1 mg 1 x täglich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A3550"/>
                </a:solidFill>
              </a:rPr>
              <a:t>Anpassung in wöchentlichen Abständen um max. 1 mg</a:t>
            </a:r>
          </a:p>
          <a:p>
            <a:pPr marL="463550" lvl="2" indent="-285750"/>
            <a:r>
              <a:rPr lang="de-DE" sz="2400" dirty="0"/>
              <a:t>Die empfohlene Erhaltungsdosis liegt bei 0,05 bis 0,12 mg/kg/Tag bzw. zwischen 1 und 7 mg/Tag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Intuniv</a:t>
            </a:r>
            <a:r>
              <a:rPr lang="de-DE" baseline="30000" dirty="0"/>
              <a:t> </a:t>
            </a:r>
            <a:r>
              <a:rPr lang="de-DE" dirty="0"/>
              <a:t>Fachinformation, September 2015.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543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3455"/>
          </a:xfrm>
        </p:spPr>
        <p:txBody>
          <a:bodyPr>
            <a:normAutofit fontScale="90000"/>
          </a:bodyPr>
          <a:lstStyle/>
          <a:p>
            <a:r>
              <a:rPr lang="de-DE" dirty="0"/>
              <a:t>Interessenkonflikte: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985818"/>
            <a:ext cx="9144000" cy="3271982"/>
          </a:xfrm>
        </p:spPr>
        <p:txBody>
          <a:bodyPr/>
          <a:lstStyle/>
          <a:p>
            <a:r>
              <a:rPr lang="de-DE" dirty="0"/>
              <a:t>Studien und Vorträge im Auftrag der Firmen </a:t>
            </a:r>
            <a:r>
              <a:rPr lang="de-DE" dirty="0" err="1"/>
              <a:t>Shire</a:t>
            </a:r>
            <a:r>
              <a:rPr lang="de-DE" dirty="0"/>
              <a:t>, Lilly, </a:t>
            </a:r>
            <a:r>
              <a:rPr lang="de-DE" dirty="0" err="1"/>
              <a:t>Medice</a:t>
            </a:r>
            <a:r>
              <a:rPr lang="de-DE" dirty="0"/>
              <a:t>, Novartis, </a:t>
            </a:r>
            <a:r>
              <a:rPr lang="de-DE" dirty="0" err="1"/>
              <a:t>Servier</a:t>
            </a:r>
            <a:r>
              <a:rPr lang="de-DE" dirty="0"/>
              <a:t> und Janssen-</a:t>
            </a:r>
            <a:r>
              <a:rPr lang="de-DE" dirty="0" err="1"/>
              <a:t>Cilag</a:t>
            </a:r>
            <a:endParaRPr lang="de-DE" dirty="0"/>
          </a:p>
          <a:p>
            <a:r>
              <a:rPr lang="de-DE" dirty="0"/>
              <a:t>Beratender Arzt für die Firmen </a:t>
            </a:r>
            <a:r>
              <a:rPr lang="de-DE" dirty="0" err="1"/>
              <a:t>qb</a:t>
            </a:r>
            <a:r>
              <a:rPr lang="de-DE" dirty="0"/>
              <a:t>-Tech® und Opatus®</a:t>
            </a:r>
          </a:p>
          <a:p>
            <a:r>
              <a:rPr lang="de-DE" dirty="0"/>
              <a:t>+++</a:t>
            </a:r>
          </a:p>
          <a:p>
            <a:r>
              <a:rPr lang="de-DE" dirty="0"/>
              <a:t>Beratender Arzt für die KVWL (</a:t>
            </a:r>
            <a:r>
              <a:rPr lang="de-DE" dirty="0" err="1"/>
              <a:t>PharmPro</a:t>
            </a:r>
            <a:r>
              <a:rPr lang="de-DE" dirty="0"/>
              <a:t>®)</a:t>
            </a:r>
          </a:p>
          <a:p>
            <a:r>
              <a:rPr lang="de-DE" dirty="0"/>
              <a:t>Mitglied der Ethikkommission der ÄKWL und der Universität Münster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07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36"/>
          <p:cNvSpPr>
            <a:spLocks/>
          </p:cNvSpPr>
          <p:nvPr/>
        </p:nvSpPr>
        <p:spPr bwMode="auto">
          <a:xfrm>
            <a:off x="3238876" y="2658053"/>
            <a:ext cx="90000" cy="90000"/>
          </a:xfrm>
          <a:prstGeom prst="triangle">
            <a:avLst/>
          </a:prstGeom>
          <a:solidFill>
            <a:srgbClr val="0F60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45" name="Isosceles Triangle 44"/>
          <p:cNvSpPr>
            <a:spLocks/>
          </p:cNvSpPr>
          <p:nvPr/>
        </p:nvSpPr>
        <p:spPr bwMode="auto">
          <a:xfrm>
            <a:off x="4012842" y="3138888"/>
            <a:ext cx="90000" cy="90000"/>
          </a:xfrm>
          <a:prstGeom prst="triangle">
            <a:avLst/>
          </a:prstGeom>
          <a:solidFill>
            <a:srgbClr val="0F60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3282951" y="2713355"/>
            <a:ext cx="3616325" cy="1219200"/>
          </a:xfrm>
          <a:custGeom>
            <a:avLst/>
            <a:gdLst>
              <a:gd name="connsiteX0" fmla="*/ 0 w 4340225"/>
              <a:gd name="connsiteY0" fmla="*/ 0 h 1219200"/>
              <a:gd name="connsiteX1" fmla="*/ 774700 w 4340225"/>
              <a:gd name="connsiteY1" fmla="*/ 482600 h 1219200"/>
              <a:gd name="connsiteX2" fmla="*/ 1457325 w 4340225"/>
              <a:gd name="connsiteY2" fmla="*/ 695325 h 1219200"/>
              <a:gd name="connsiteX3" fmla="*/ 2171700 w 4340225"/>
              <a:gd name="connsiteY3" fmla="*/ 1022350 h 1219200"/>
              <a:gd name="connsiteX4" fmla="*/ 2905125 w 4340225"/>
              <a:gd name="connsiteY4" fmla="*/ 1092200 h 1219200"/>
              <a:gd name="connsiteX5" fmla="*/ 3616325 w 4340225"/>
              <a:gd name="connsiteY5" fmla="*/ 1219200 h 1219200"/>
              <a:gd name="connsiteX6" fmla="*/ 4340225 w 4340225"/>
              <a:gd name="connsiteY6" fmla="*/ 1066800 h 1219200"/>
              <a:gd name="connsiteX0" fmla="*/ 0 w 3616325"/>
              <a:gd name="connsiteY0" fmla="*/ 0 h 1219200"/>
              <a:gd name="connsiteX1" fmla="*/ 774700 w 3616325"/>
              <a:gd name="connsiteY1" fmla="*/ 482600 h 1219200"/>
              <a:gd name="connsiteX2" fmla="*/ 1457325 w 3616325"/>
              <a:gd name="connsiteY2" fmla="*/ 695325 h 1219200"/>
              <a:gd name="connsiteX3" fmla="*/ 2171700 w 3616325"/>
              <a:gd name="connsiteY3" fmla="*/ 1022350 h 1219200"/>
              <a:gd name="connsiteX4" fmla="*/ 2905125 w 3616325"/>
              <a:gd name="connsiteY4" fmla="*/ 1092200 h 1219200"/>
              <a:gd name="connsiteX5" fmla="*/ 3616325 w 3616325"/>
              <a:gd name="connsiteY5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325" h="1219200">
                <a:moveTo>
                  <a:pt x="0" y="0"/>
                </a:moveTo>
                <a:lnTo>
                  <a:pt x="774700" y="482600"/>
                </a:lnTo>
                <a:lnTo>
                  <a:pt x="1457325" y="695325"/>
                </a:lnTo>
                <a:lnTo>
                  <a:pt x="2171700" y="1022350"/>
                </a:lnTo>
                <a:lnTo>
                  <a:pt x="2905125" y="1092200"/>
                </a:lnTo>
                <a:lnTo>
                  <a:pt x="3616325" y="1219200"/>
                </a:lnTo>
              </a:path>
            </a:pathLst>
          </a:custGeom>
          <a:noFill/>
          <a:ln w="19050" cap="flat" cmpd="sng" algn="ctr">
            <a:solidFill>
              <a:srgbClr val="0F60A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Diamond 37"/>
          <p:cNvSpPr>
            <a:spLocks noChangeAspect="1"/>
          </p:cNvSpPr>
          <p:nvPr/>
        </p:nvSpPr>
        <p:spPr bwMode="auto">
          <a:xfrm>
            <a:off x="3240888" y="2592743"/>
            <a:ext cx="90000" cy="90000"/>
          </a:xfrm>
          <a:prstGeom prst="diamond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3279776" y="2621281"/>
            <a:ext cx="3616325" cy="815975"/>
          </a:xfrm>
          <a:custGeom>
            <a:avLst/>
            <a:gdLst>
              <a:gd name="connsiteX0" fmla="*/ 0 w 4340225"/>
              <a:gd name="connsiteY0" fmla="*/ 0 h 815975"/>
              <a:gd name="connsiteX1" fmla="*/ 781050 w 4340225"/>
              <a:gd name="connsiteY1" fmla="*/ 409575 h 815975"/>
              <a:gd name="connsiteX2" fmla="*/ 1454150 w 4340225"/>
              <a:gd name="connsiteY2" fmla="*/ 590550 h 815975"/>
              <a:gd name="connsiteX3" fmla="*/ 2178050 w 4340225"/>
              <a:gd name="connsiteY3" fmla="*/ 609600 h 815975"/>
              <a:gd name="connsiteX4" fmla="*/ 2901950 w 4340225"/>
              <a:gd name="connsiteY4" fmla="*/ 730250 h 815975"/>
              <a:gd name="connsiteX5" fmla="*/ 3616325 w 4340225"/>
              <a:gd name="connsiteY5" fmla="*/ 815975 h 815975"/>
              <a:gd name="connsiteX6" fmla="*/ 4340225 w 4340225"/>
              <a:gd name="connsiteY6" fmla="*/ 596900 h 815975"/>
              <a:gd name="connsiteX0" fmla="*/ 0 w 3616325"/>
              <a:gd name="connsiteY0" fmla="*/ 0 h 815975"/>
              <a:gd name="connsiteX1" fmla="*/ 781050 w 3616325"/>
              <a:gd name="connsiteY1" fmla="*/ 409575 h 815975"/>
              <a:gd name="connsiteX2" fmla="*/ 1454150 w 3616325"/>
              <a:gd name="connsiteY2" fmla="*/ 590550 h 815975"/>
              <a:gd name="connsiteX3" fmla="*/ 2178050 w 3616325"/>
              <a:gd name="connsiteY3" fmla="*/ 609600 h 815975"/>
              <a:gd name="connsiteX4" fmla="*/ 2901950 w 3616325"/>
              <a:gd name="connsiteY4" fmla="*/ 730250 h 815975"/>
              <a:gd name="connsiteX5" fmla="*/ 3616325 w 3616325"/>
              <a:gd name="connsiteY5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325" h="815975">
                <a:moveTo>
                  <a:pt x="0" y="0"/>
                </a:moveTo>
                <a:lnTo>
                  <a:pt x="781050" y="409575"/>
                </a:lnTo>
                <a:lnTo>
                  <a:pt x="1454150" y="590550"/>
                </a:lnTo>
                <a:lnTo>
                  <a:pt x="2178050" y="609600"/>
                </a:lnTo>
                <a:lnTo>
                  <a:pt x="2901950" y="730250"/>
                </a:lnTo>
                <a:lnTo>
                  <a:pt x="3616325" y="815975"/>
                </a:lnTo>
              </a:path>
            </a:pathLst>
          </a:custGeom>
          <a:noFill/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 bwMode="auto">
          <a:xfrm>
            <a:off x="3282950" y="2605406"/>
            <a:ext cx="3616325" cy="1425575"/>
          </a:xfrm>
          <a:custGeom>
            <a:avLst/>
            <a:gdLst>
              <a:gd name="connsiteX0" fmla="*/ 0 w 4343400"/>
              <a:gd name="connsiteY0" fmla="*/ 0 h 1425575"/>
              <a:gd name="connsiteX1" fmla="*/ 777875 w 4343400"/>
              <a:gd name="connsiteY1" fmla="*/ 549275 h 1425575"/>
              <a:gd name="connsiteX2" fmla="*/ 1457325 w 4343400"/>
              <a:gd name="connsiteY2" fmla="*/ 835025 h 1425575"/>
              <a:gd name="connsiteX3" fmla="*/ 2171700 w 4343400"/>
              <a:gd name="connsiteY3" fmla="*/ 1136650 h 1425575"/>
              <a:gd name="connsiteX4" fmla="*/ 2905125 w 4343400"/>
              <a:gd name="connsiteY4" fmla="*/ 1371600 h 1425575"/>
              <a:gd name="connsiteX5" fmla="*/ 3616325 w 4343400"/>
              <a:gd name="connsiteY5" fmla="*/ 1425575 h 1425575"/>
              <a:gd name="connsiteX6" fmla="*/ 4343400 w 4343400"/>
              <a:gd name="connsiteY6" fmla="*/ 1263650 h 1425575"/>
              <a:gd name="connsiteX0" fmla="*/ 0 w 3616325"/>
              <a:gd name="connsiteY0" fmla="*/ 0 h 1425575"/>
              <a:gd name="connsiteX1" fmla="*/ 777875 w 3616325"/>
              <a:gd name="connsiteY1" fmla="*/ 549275 h 1425575"/>
              <a:gd name="connsiteX2" fmla="*/ 1457325 w 3616325"/>
              <a:gd name="connsiteY2" fmla="*/ 835025 h 1425575"/>
              <a:gd name="connsiteX3" fmla="*/ 2171700 w 3616325"/>
              <a:gd name="connsiteY3" fmla="*/ 1136650 h 1425575"/>
              <a:gd name="connsiteX4" fmla="*/ 2905125 w 3616325"/>
              <a:gd name="connsiteY4" fmla="*/ 1371600 h 1425575"/>
              <a:gd name="connsiteX5" fmla="*/ 3616325 w 3616325"/>
              <a:gd name="connsiteY5" fmla="*/ 1425575 h 14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325" h="1425575">
                <a:moveTo>
                  <a:pt x="0" y="0"/>
                </a:moveTo>
                <a:lnTo>
                  <a:pt x="777875" y="549275"/>
                </a:lnTo>
                <a:lnTo>
                  <a:pt x="1457325" y="835025"/>
                </a:lnTo>
                <a:lnTo>
                  <a:pt x="2171700" y="1136650"/>
                </a:lnTo>
                <a:lnTo>
                  <a:pt x="2905125" y="1371600"/>
                </a:lnTo>
                <a:lnTo>
                  <a:pt x="3616325" y="1425575"/>
                </a:lnTo>
              </a:path>
            </a:pathLst>
          </a:custGeom>
          <a:noFill/>
          <a:ln w="19050" cap="flat" cmpd="sng" algn="ctr">
            <a:solidFill>
              <a:srgbClr val="1B5E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Diamond 62"/>
          <p:cNvSpPr>
            <a:spLocks noChangeAspect="1"/>
          </p:cNvSpPr>
          <p:nvPr/>
        </p:nvSpPr>
        <p:spPr bwMode="auto">
          <a:xfrm>
            <a:off x="4012842" y="2985732"/>
            <a:ext cx="90000" cy="90000"/>
          </a:xfrm>
          <a:prstGeom prst="diamond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64" name="Diamond 63"/>
          <p:cNvSpPr>
            <a:spLocks noChangeAspect="1"/>
          </p:cNvSpPr>
          <p:nvPr/>
        </p:nvSpPr>
        <p:spPr bwMode="auto">
          <a:xfrm>
            <a:off x="4688163" y="3168203"/>
            <a:ext cx="90000" cy="90000"/>
          </a:xfrm>
          <a:prstGeom prst="diamond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65" name="Diamond 64"/>
          <p:cNvSpPr>
            <a:spLocks noChangeAspect="1"/>
          </p:cNvSpPr>
          <p:nvPr/>
        </p:nvSpPr>
        <p:spPr bwMode="auto">
          <a:xfrm>
            <a:off x="5409309" y="3188663"/>
            <a:ext cx="90000" cy="90000"/>
          </a:xfrm>
          <a:prstGeom prst="diamond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66" name="Diamond 65"/>
          <p:cNvSpPr>
            <a:spLocks noChangeAspect="1"/>
          </p:cNvSpPr>
          <p:nvPr/>
        </p:nvSpPr>
        <p:spPr bwMode="auto">
          <a:xfrm>
            <a:off x="6137710" y="3308388"/>
            <a:ext cx="90000" cy="90000"/>
          </a:xfrm>
          <a:prstGeom prst="diamond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67" name="Diamond 66"/>
          <p:cNvSpPr>
            <a:spLocks noChangeAspect="1"/>
          </p:cNvSpPr>
          <p:nvPr/>
        </p:nvSpPr>
        <p:spPr bwMode="auto">
          <a:xfrm>
            <a:off x="6849029" y="3392050"/>
            <a:ext cx="90000" cy="90000"/>
          </a:xfrm>
          <a:prstGeom prst="diamond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68" name="Diamond 67"/>
          <p:cNvSpPr>
            <a:spLocks noChangeAspect="1"/>
          </p:cNvSpPr>
          <p:nvPr/>
        </p:nvSpPr>
        <p:spPr bwMode="auto">
          <a:xfrm>
            <a:off x="7573420" y="3173485"/>
            <a:ext cx="90000" cy="90000"/>
          </a:xfrm>
          <a:prstGeom prst="diamond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46" name="Isosceles Triangle 45"/>
          <p:cNvSpPr>
            <a:spLocks/>
          </p:cNvSpPr>
          <p:nvPr/>
        </p:nvSpPr>
        <p:spPr bwMode="auto">
          <a:xfrm>
            <a:off x="4688163" y="3355627"/>
            <a:ext cx="90000" cy="90000"/>
          </a:xfrm>
          <a:prstGeom prst="triangle">
            <a:avLst/>
          </a:prstGeom>
          <a:solidFill>
            <a:srgbClr val="0F60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47" name="Isosceles Triangle 46"/>
          <p:cNvSpPr>
            <a:spLocks/>
          </p:cNvSpPr>
          <p:nvPr/>
        </p:nvSpPr>
        <p:spPr bwMode="auto">
          <a:xfrm>
            <a:off x="5409309" y="3680143"/>
            <a:ext cx="90000" cy="90000"/>
          </a:xfrm>
          <a:prstGeom prst="triangle">
            <a:avLst/>
          </a:prstGeom>
          <a:solidFill>
            <a:srgbClr val="0F60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48" name="Isosceles Triangle 47"/>
          <p:cNvSpPr>
            <a:spLocks/>
          </p:cNvSpPr>
          <p:nvPr/>
        </p:nvSpPr>
        <p:spPr bwMode="auto">
          <a:xfrm>
            <a:off x="6137710" y="3755246"/>
            <a:ext cx="90000" cy="90000"/>
          </a:xfrm>
          <a:prstGeom prst="triangle">
            <a:avLst/>
          </a:prstGeom>
          <a:solidFill>
            <a:srgbClr val="0F60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49" name="Isosceles Triangle 48"/>
          <p:cNvSpPr>
            <a:spLocks/>
          </p:cNvSpPr>
          <p:nvPr/>
        </p:nvSpPr>
        <p:spPr bwMode="auto">
          <a:xfrm>
            <a:off x="6849029" y="3879856"/>
            <a:ext cx="90000" cy="90000"/>
          </a:xfrm>
          <a:prstGeom prst="triangle">
            <a:avLst/>
          </a:prstGeom>
          <a:solidFill>
            <a:srgbClr val="0F60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53" name="Isosceles Triangle 52"/>
          <p:cNvSpPr>
            <a:spLocks/>
          </p:cNvSpPr>
          <p:nvPr/>
        </p:nvSpPr>
        <p:spPr bwMode="auto">
          <a:xfrm>
            <a:off x="7576618" y="3724953"/>
            <a:ext cx="90000" cy="90000"/>
          </a:xfrm>
          <a:prstGeom prst="triangle">
            <a:avLst/>
          </a:prstGeom>
          <a:solidFill>
            <a:srgbClr val="0F60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3238876" y="2565402"/>
            <a:ext cx="90000" cy="90000"/>
          </a:xfrm>
          <a:prstGeom prst="ellipse">
            <a:avLst/>
          </a:prstGeom>
          <a:solidFill>
            <a:srgbClr val="1B5E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4012842" y="3114711"/>
            <a:ext cx="90000" cy="90000"/>
          </a:xfrm>
          <a:prstGeom prst="ellipse">
            <a:avLst/>
          </a:prstGeom>
          <a:solidFill>
            <a:srgbClr val="1B5E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4688163" y="3398017"/>
            <a:ext cx="90000" cy="90000"/>
          </a:xfrm>
          <a:prstGeom prst="ellipse">
            <a:avLst/>
          </a:prstGeom>
          <a:solidFill>
            <a:srgbClr val="1B5E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5409309" y="3697294"/>
            <a:ext cx="90000" cy="90000"/>
          </a:xfrm>
          <a:prstGeom prst="ellipse">
            <a:avLst/>
          </a:prstGeom>
          <a:solidFill>
            <a:srgbClr val="1B5E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6137710" y="3928275"/>
            <a:ext cx="90000" cy="90000"/>
          </a:xfrm>
          <a:prstGeom prst="ellipse">
            <a:avLst/>
          </a:prstGeom>
          <a:solidFill>
            <a:srgbClr val="1B5E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6849029" y="3984729"/>
            <a:ext cx="90000" cy="90000"/>
          </a:xfrm>
          <a:prstGeom prst="ellipse">
            <a:avLst/>
          </a:prstGeom>
          <a:solidFill>
            <a:srgbClr val="1B5E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7576618" y="3821925"/>
            <a:ext cx="90000" cy="90000"/>
          </a:xfrm>
          <a:prstGeom prst="ellipse">
            <a:avLst/>
          </a:prstGeom>
          <a:solidFill>
            <a:srgbClr val="1B5E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Wirkeintritt innerhalb von 3 Wochen</a:t>
            </a:r>
            <a:br>
              <a:rPr lang="de-DE" dirty="0"/>
            </a:br>
            <a:r>
              <a:rPr lang="de-DE" dirty="0">
                <a:solidFill>
                  <a:srgbClr val="00B0F0"/>
                </a:solidFill>
              </a:rPr>
              <a:t>Nebenwirkungs-Findungsstudie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de-DE" dirty="0"/>
              <a:t>Die ADHS-Kernsymptomatik verbesserte sich in Woche 2 signifikant* in der </a:t>
            </a:r>
            <a:br>
              <a:rPr lang="de-DE" dirty="0"/>
            </a:br>
            <a:r>
              <a:rPr lang="de-DE" dirty="0"/>
              <a:t>2 mg-Gruppe (gemessen mit ADHD-RS-IV).</a:t>
            </a:r>
          </a:p>
          <a:p>
            <a:pPr lvl="2"/>
            <a:r>
              <a:rPr lang="de-DE" dirty="0"/>
              <a:t>Eine signifikante Wirkung* in sämtlichen Dosisgruppen (2, 3 und 4 mg) wurde innerhalb von 3 Wochen erreicht.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*p &lt; 0,05 ; </a:t>
            </a:r>
            <a:r>
              <a:rPr dirty="0"/>
              <a:t>p &lt; 0,001</a:t>
            </a:r>
            <a:r>
              <a:rPr lang="de-DE" dirty="0"/>
              <a:t> für alle Dosisgruppen am Endpunkt.</a:t>
            </a:r>
          </a:p>
          <a:p>
            <a:pPr marL="0" indent="0">
              <a:buNone/>
            </a:pPr>
            <a:r>
              <a:rPr lang="en-GB" altLang="en-US" dirty="0"/>
              <a:t>ITT-Population: Intent-to-Treat; ADHD-RS-IV: ADHD Rating Scale Version IV</a:t>
            </a:r>
          </a:p>
          <a:p>
            <a:pPr marL="0" indent="0">
              <a:buNone/>
            </a:pPr>
            <a:r>
              <a:rPr lang="fr-FR" altLang="en-US" dirty="0"/>
              <a:t>Nach </a:t>
            </a:r>
            <a:r>
              <a:rPr lang="it-IT" altLang="en-US" dirty="0" err="1"/>
              <a:t>Biederman</a:t>
            </a:r>
            <a:r>
              <a:rPr lang="it-IT" altLang="en-US" dirty="0"/>
              <a:t> J et al. </a:t>
            </a:r>
            <a:r>
              <a:rPr lang="it-IT" altLang="en-US" i="1" dirty="0" err="1"/>
              <a:t>Pediatrics</a:t>
            </a:r>
            <a:r>
              <a:rPr lang="it-IT" altLang="en-US" dirty="0"/>
              <a:t> 2008; 121 (1): e73–84.</a:t>
            </a:r>
            <a:endParaRPr lang="fr-FR" alt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887343" y="3607525"/>
            <a:ext cx="2947988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200" dirty="0" err="1"/>
              <a:t>Mittlerer</a:t>
            </a:r>
            <a:r>
              <a:rPr lang="en-GB" sz="1200" dirty="0"/>
              <a:t> </a:t>
            </a:r>
            <a:r>
              <a:rPr lang="en-GB" sz="1200" dirty="0" err="1"/>
              <a:t>Gesamtwert</a:t>
            </a:r>
            <a:r>
              <a:rPr lang="en-GB" sz="1200" dirty="0"/>
              <a:t> der </a:t>
            </a:r>
          </a:p>
          <a:p>
            <a:pPr algn="ctr">
              <a:defRPr/>
            </a:pPr>
            <a:r>
              <a:rPr lang="en-GB" sz="1200" dirty="0"/>
              <a:t>ADHD-RS-IV (ITT-Population)</a:t>
            </a:r>
            <a:endParaRPr lang="de-DE" sz="1200" dirty="0">
              <a:ea typeface="MS PGothic" charset="0"/>
              <a:cs typeface="MS P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5832" y="4697290"/>
            <a:ext cx="469940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4683C1"/>
                </a:solidFill>
              </a:rPr>
              <a:t>1 mg</a:t>
            </a:r>
            <a:endParaRPr lang="de-DE" sz="1000" dirty="0">
              <a:solidFill>
                <a:srgbClr val="4683C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1338" y="5254085"/>
            <a:ext cx="1238341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400" dirty="0"/>
              <a:t>Studienbeginn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9291" y="4985379"/>
            <a:ext cx="315913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GB" sz="1400" dirty="0"/>
              <a:t>0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980508" y="2490747"/>
            <a:ext cx="4981492" cy="2615979"/>
          </a:xfrm>
          <a:custGeom>
            <a:avLst/>
            <a:gdLst>
              <a:gd name="connsiteX0" fmla="*/ 0 w 4981492"/>
              <a:gd name="connsiteY0" fmla="*/ 0 h 2615979"/>
              <a:gd name="connsiteX1" fmla="*/ 0 w 4981492"/>
              <a:gd name="connsiteY1" fmla="*/ 2615979 h 2615979"/>
              <a:gd name="connsiteX2" fmla="*/ 4981492 w 4981492"/>
              <a:gd name="connsiteY2" fmla="*/ 2615979 h 26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1492" h="2615979">
                <a:moveTo>
                  <a:pt x="0" y="0"/>
                </a:moveTo>
                <a:lnTo>
                  <a:pt x="0" y="2615979"/>
                </a:lnTo>
                <a:lnTo>
                  <a:pt x="4981492" y="2615979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 bwMode="auto">
          <a:xfrm flipV="1">
            <a:off x="2911515" y="2459917"/>
            <a:ext cx="64812" cy="45719"/>
          </a:xfrm>
          <a:custGeom>
            <a:avLst/>
            <a:gdLst>
              <a:gd name="connsiteX0" fmla="*/ 0 w 99391"/>
              <a:gd name="connsiteY0" fmla="*/ 0 h 0"/>
              <a:gd name="connsiteX1" fmla="*/ 99391 w 993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391">
                <a:moveTo>
                  <a:pt x="0" y="0"/>
                </a:moveTo>
                <a:lnTo>
                  <a:pt x="99391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 bwMode="auto">
          <a:xfrm flipV="1">
            <a:off x="2911515" y="5057859"/>
            <a:ext cx="64812" cy="45719"/>
          </a:xfrm>
          <a:custGeom>
            <a:avLst/>
            <a:gdLst>
              <a:gd name="connsiteX0" fmla="*/ 0 w 99391"/>
              <a:gd name="connsiteY0" fmla="*/ 0 h 0"/>
              <a:gd name="connsiteX1" fmla="*/ 99391 w 993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391">
                <a:moveTo>
                  <a:pt x="0" y="0"/>
                </a:moveTo>
                <a:lnTo>
                  <a:pt x="99391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 bwMode="auto">
          <a:xfrm>
            <a:off x="3288269" y="5113625"/>
            <a:ext cx="0" cy="57150"/>
          </a:xfrm>
          <a:custGeom>
            <a:avLst/>
            <a:gdLst>
              <a:gd name="connsiteX0" fmla="*/ 0 w 0"/>
              <a:gd name="connsiteY0" fmla="*/ 0 h 57150"/>
              <a:gd name="connsiteX1" fmla="*/ 0 w 0"/>
              <a:gd name="connsiteY1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 bwMode="auto">
          <a:xfrm>
            <a:off x="4010582" y="5113625"/>
            <a:ext cx="0" cy="57150"/>
          </a:xfrm>
          <a:custGeom>
            <a:avLst/>
            <a:gdLst>
              <a:gd name="connsiteX0" fmla="*/ 0 w 0"/>
              <a:gd name="connsiteY0" fmla="*/ 0 h 57150"/>
              <a:gd name="connsiteX1" fmla="*/ 0 w 0"/>
              <a:gd name="connsiteY1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 bwMode="auto">
          <a:xfrm>
            <a:off x="4732895" y="5113625"/>
            <a:ext cx="0" cy="57150"/>
          </a:xfrm>
          <a:custGeom>
            <a:avLst/>
            <a:gdLst>
              <a:gd name="connsiteX0" fmla="*/ 0 w 0"/>
              <a:gd name="connsiteY0" fmla="*/ 0 h 57150"/>
              <a:gd name="connsiteX1" fmla="*/ 0 w 0"/>
              <a:gd name="connsiteY1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 bwMode="auto">
          <a:xfrm>
            <a:off x="5455208" y="5113625"/>
            <a:ext cx="0" cy="57150"/>
          </a:xfrm>
          <a:custGeom>
            <a:avLst/>
            <a:gdLst>
              <a:gd name="connsiteX0" fmla="*/ 0 w 0"/>
              <a:gd name="connsiteY0" fmla="*/ 0 h 57150"/>
              <a:gd name="connsiteX1" fmla="*/ 0 w 0"/>
              <a:gd name="connsiteY1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 bwMode="auto">
          <a:xfrm>
            <a:off x="6177521" y="5113625"/>
            <a:ext cx="0" cy="57150"/>
          </a:xfrm>
          <a:custGeom>
            <a:avLst/>
            <a:gdLst>
              <a:gd name="connsiteX0" fmla="*/ 0 w 0"/>
              <a:gd name="connsiteY0" fmla="*/ 0 h 57150"/>
              <a:gd name="connsiteX1" fmla="*/ 0 w 0"/>
              <a:gd name="connsiteY1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 bwMode="auto">
          <a:xfrm>
            <a:off x="6899834" y="5113625"/>
            <a:ext cx="0" cy="57150"/>
          </a:xfrm>
          <a:custGeom>
            <a:avLst/>
            <a:gdLst>
              <a:gd name="connsiteX0" fmla="*/ 0 w 0"/>
              <a:gd name="connsiteY0" fmla="*/ 0 h 57150"/>
              <a:gd name="connsiteX1" fmla="*/ 0 w 0"/>
              <a:gd name="connsiteY1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 bwMode="auto">
          <a:xfrm>
            <a:off x="7622144" y="5113625"/>
            <a:ext cx="0" cy="57150"/>
          </a:xfrm>
          <a:custGeom>
            <a:avLst/>
            <a:gdLst>
              <a:gd name="connsiteX0" fmla="*/ 0 w 0"/>
              <a:gd name="connsiteY0" fmla="*/ 0 h 57150"/>
              <a:gd name="connsiteX1" fmla="*/ 0 w 0"/>
              <a:gd name="connsiteY1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911423" y="5197310"/>
            <a:ext cx="199074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400" dirty="0"/>
              <a:t>1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38286" y="5197310"/>
            <a:ext cx="199074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400" dirty="0"/>
              <a:t>2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5671" y="5197310"/>
            <a:ext cx="199074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400" dirty="0"/>
              <a:t>3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8218" y="5197310"/>
            <a:ext cx="199074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400" dirty="0"/>
              <a:t>4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0297" y="5197310"/>
            <a:ext cx="199074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400" dirty="0"/>
              <a:t>5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87974" y="5254085"/>
            <a:ext cx="115728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400" dirty="0"/>
              <a:t>Endpunkt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59291" y="4337921"/>
            <a:ext cx="315913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GB" sz="1400" dirty="0"/>
              <a:t>10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 flipV="1">
            <a:off x="2911515" y="4410401"/>
            <a:ext cx="64812" cy="45719"/>
          </a:xfrm>
          <a:custGeom>
            <a:avLst/>
            <a:gdLst>
              <a:gd name="connsiteX0" fmla="*/ 0 w 99391"/>
              <a:gd name="connsiteY0" fmla="*/ 0 h 0"/>
              <a:gd name="connsiteX1" fmla="*/ 99391 w 993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391">
                <a:moveTo>
                  <a:pt x="0" y="0"/>
                </a:moveTo>
                <a:lnTo>
                  <a:pt x="99391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2559291" y="3690097"/>
            <a:ext cx="315913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GB" sz="1400" dirty="0"/>
              <a:t>20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 flipV="1">
            <a:off x="2911515" y="3762577"/>
            <a:ext cx="64812" cy="45719"/>
          </a:xfrm>
          <a:custGeom>
            <a:avLst/>
            <a:gdLst>
              <a:gd name="connsiteX0" fmla="*/ 0 w 99391"/>
              <a:gd name="connsiteY0" fmla="*/ 0 h 0"/>
              <a:gd name="connsiteX1" fmla="*/ 99391 w 993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391">
                <a:moveTo>
                  <a:pt x="0" y="0"/>
                </a:moveTo>
                <a:lnTo>
                  <a:pt x="99391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2559291" y="2396090"/>
            <a:ext cx="315913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GB" sz="1400" dirty="0"/>
              <a:t>40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 flipV="1">
            <a:off x="2911515" y="3102971"/>
            <a:ext cx="64812" cy="45719"/>
          </a:xfrm>
          <a:custGeom>
            <a:avLst/>
            <a:gdLst>
              <a:gd name="connsiteX0" fmla="*/ 0 w 99391"/>
              <a:gd name="connsiteY0" fmla="*/ 0 h 0"/>
              <a:gd name="connsiteX1" fmla="*/ 99391 w 993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391">
                <a:moveTo>
                  <a:pt x="0" y="0"/>
                </a:moveTo>
                <a:lnTo>
                  <a:pt x="99391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 bwMode="auto">
          <a:xfrm>
            <a:off x="3285888" y="4909379"/>
            <a:ext cx="2862500" cy="97914"/>
          </a:xfrm>
          <a:custGeom>
            <a:avLst/>
            <a:gdLst>
              <a:gd name="connsiteX0" fmla="*/ 0 w 438150"/>
              <a:gd name="connsiteY0" fmla="*/ 0 h 0"/>
              <a:gd name="connsiteX1" fmla="*/ 438150 w 438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noFill/>
          <a:ln w="19050" cap="flat" cmpd="sng" algn="ctr">
            <a:solidFill>
              <a:srgbClr val="4683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 bwMode="auto">
          <a:xfrm rot="16200000">
            <a:off x="3210993" y="4909379"/>
            <a:ext cx="144000" cy="0"/>
          </a:xfrm>
          <a:custGeom>
            <a:avLst/>
            <a:gdLst>
              <a:gd name="connsiteX0" fmla="*/ 0 w 438150"/>
              <a:gd name="connsiteY0" fmla="*/ 0 h 0"/>
              <a:gd name="connsiteX1" fmla="*/ 438150 w 438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noFill/>
          <a:ln w="19050" cap="flat" cmpd="sng" algn="ctr">
            <a:solidFill>
              <a:srgbClr val="4683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 80"/>
          <p:cNvSpPr/>
          <p:nvPr/>
        </p:nvSpPr>
        <p:spPr bwMode="auto">
          <a:xfrm rot="16200000">
            <a:off x="6083257" y="4909379"/>
            <a:ext cx="144000" cy="0"/>
          </a:xfrm>
          <a:custGeom>
            <a:avLst/>
            <a:gdLst>
              <a:gd name="connsiteX0" fmla="*/ 0 w 438150"/>
              <a:gd name="connsiteY0" fmla="*/ 0 h 0"/>
              <a:gd name="connsiteX1" fmla="*/ 438150 w 438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noFill/>
          <a:ln w="19050" cap="flat" cmpd="sng" algn="ctr">
            <a:solidFill>
              <a:srgbClr val="4683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reeform 82"/>
          <p:cNvSpPr/>
          <p:nvPr/>
        </p:nvSpPr>
        <p:spPr bwMode="auto">
          <a:xfrm>
            <a:off x="6198275" y="4909379"/>
            <a:ext cx="668977" cy="97914"/>
          </a:xfrm>
          <a:custGeom>
            <a:avLst/>
            <a:gdLst>
              <a:gd name="connsiteX0" fmla="*/ 0 w 438150"/>
              <a:gd name="connsiteY0" fmla="*/ 0 h 0"/>
              <a:gd name="connsiteX1" fmla="*/ 438150 w 438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noFill/>
          <a:ln w="19050" cap="flat" cmpd="sng" algn="ctr">
            <a:solidFill>
              <a:srgbClr val="4683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 83"/>
          <p:cNvSpPr/>
          <p:nvPr/>
        </p:nvSpPr>
        <p:spPr bwMode="auto">
          <a:xfrm rot="16200000">
            <a:off x="6120761" y="4909379"/>
            <a:ext cx="144000" cy="0"/>
          </a:xfrm>
          <a:custGeom>
            <a:avLst/>
            <a:gdLst>
              <a:gd name="connsiteX0" fmla="*/ 0 w 438150"/>
              <a:gd name="connsiteY0" fmla="*/ 0 h 0"/>
              <a:gd name="connsiteX1" fmla="*/ 438150 w 438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noFill/>
          <a:ln w="19050" cap="flat" cmpd="sng" algn="ctr">
            <a:solidFill>
              <a:srgbClr val="4683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 bwMode="auto">
          <a:xfrm rot="16200000">
            <a:off x="6795252" y="4909379"/>
            <a:ext cx="144000" cy="0"/>
          </a:xfrm>
          <a:custGeom>
            <a:avLst/>
            <a:gdLst>
              <a:gd name="connsiteX0" fmla="*/ 0 w 438150"/>
              <a:gd name="connsiteY0" fmla="*/ 0 h 0"/>
              <a:gd name="connsiteX1" fmla="*/ 438150 w 438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noFill/>
          <a:ln w="19050" cap="flat" cmpd="sng" algn="ctr">
            <a:solidFill>
              <a:srgbClr val="4683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 bwMode="auto">
          <a:xfrm>
            <a:off x="6926073" y="4909379"/>
            <a:ext cx="693928" cy="97914"/>
          </a:xfrm>
          <a:custGeom>
            <a:avLst/>
            <a:gdLst>
              <a:gd name="connsiteX0" fmla="*/ 0 w 438150"/>
              <a:gd name="connsiteY0" fmla="*/ 0 h 0"/>
              <a:gd name="connsiteX1" fmla="*/ 438150 w 438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noFill/>
          <a:ln w="19050" cap="flat" cmpd="sng" algn="ctr">
            <a:solidFill>
              <a:srgbClr val="4683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 86"/>
          <p:cNvSpPr/>
          <p:nvPr/>
        </p:nvSpPr>
        <p:spPr bwMode="auto">
          <a:xfrm rot="16200000">
            <a:off x="6855679" y="4909379"/>
            <a:ext cx="144000" cy="0"/>
          </a:xfrm>
          <a:custGeom>
            <a:avLst/>
            <a:gdLst>
              <a:gd name="connsiteX0" fmla="*/ 0 w 438150"/>
              <a:gd name="connsiteY0" fmla="*/ 0 h 0"/>
              <a:gd name="connsiteX1" fmla="*/ 438150 w 438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noFill/>
          <a:ln w="19050" cap="flat" cmpd="sng" algn="ctr">
            <a:solidFill>
              <a:srgbClr val="4683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/>
          <p:cNvSpPr/>
          <p:nvPr/>
        </p:nvSpPr>
        <p:spPr bwMode="auto">
          <a:xfrm rot="16200000">
            <a:off x="7552489" y="4909379"/>
            <a:ext cx="144000" cy="0"/>
          </a:xfrm>
          <a:custGeom>
            <a:avLst/>
            <a:gdLst>
              <a:gd name="connsiteX0" fmla="*/ 0 w 438150"/>
              <a:gd name="connsiteY0" fmla="*/ 0 h 0"/>
              <a:gd name="connsiteX1" fmla="*/ 438150 w 438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noFill/>
          <a:ln w="19050" cap="flat" cmpd="sng" algn="ctr">
            <a:solidFill>
              <a:srgbClr val="4683C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5613600" y="4554087"/>
            <a:ext cx="1838325" cy="30777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rgbClr val="4683C1"/>
                </a:solidFill>
                <a:latin typeface="+mn-lt"/>
              </a:defRPr>
            </a:lvl1pPr>
          </a:lstStyle>
          <a:p>
            <a:r>
              <a:rPr lang="en-GB" dirty="0"/>
              <a:t>Erhaltungs-</a:t>
            </a:r>
            <a:br>
              <a:rPr dirty="0"/>
            </a:br>
            <a:r>
              <a:rPr lang="en-GB" dirty="0"/>
              <a:t>phase</a:t>
            </a:r>
            <a:endParaRPr lang="de-DE" dirty="0"/>
          </a:p>
        </p:txBody>
      </p:sp>
      <p:sp>
        <p:nvSpPr>
          <p:cNvPr id="90" name="TextBox 89"/>
          <p:cNvSpPr txBox="1"/>
          <p:nvPr/>
        </p:nvSpPr>
        <p:spPr>
          <a:xfrm>
            <a:off x="6360794" y="4554087"/>
            <a:ext cx="1838325" cy="30777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4683C1"/>
                </a:solidFill>
              </a:rPr>
              <a:t>Ausschleich-</a:t>
            </a:r>
            <a:br>
              <a:rPr dirty="0"/>
            </a:br>
            <a:r>
              <a:rPr lang="en-GB" sz="1000" dirty="0">
                <a:solidFill>
                  <a:srgbClr val="4683C1"/>
                </a:solidFill>
              </a:rPr>
              <a:t>phase</a:t>
            </a:r>
            <a:endParaRPr lang="de-DE" sz="1000" dirty="0">
              <a:solidFill>
                <a:srgbClr val="4683C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439458" y="3147269"/>
            <a:ext cx="220047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200" dirty="0"/>
              <a:t>Placebo (n = 78)</a:t>
            </a:r>
          </a:p>
          <a:p>
            <a:pPr>
              <a:spcBef>
                <a:spcPts val="600"/>
              </a:spcBef>
              <a:defRPr/>
            </a:pPr>
            <a:r>
              <a:rPr lang="en-GB" sz="1200" dirty="0"/>
              <a:t>Intuniv 2 mg (n = 84)</a:t>
            </a:r>
          </a:p>
          <a:p>
            <a:pPr>
              <a:spcBef>
                <a:spcPts val="600"/>
              </a:spcBef>
              <a:defRPr/>
            </a:pPr>
            <a:r>
              <a:rPr lang="en-GB" sz="1200" dirty="0"/>
              <a:t>Intuniv 3 mg (n = 82)</a:t>
            </a:r>
          </a:p>
          <a:p>
            <a:pPr>
              <a:spcBef>
                <a:spcPts val="600"/>
              </a:spcBef>
              <a:defRPr/>
            </a:pPr>
            <a:r>
              <a:rPr lang="en-GB" sz="1200" dirty="0"/>
              <a:t>Intuniv 4 mg (n = 81</a:t>
            </a:r>
            <a:r>
              <a:rPr lang="en-GB" sz="1400" dirty="0"/>
              <a:t>)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 bwMode="auto">
          <a:xfrm>
            <a:off x="8309267" y="3984568"/>
            <a:ext cx="144000" cy="144000"/>
          </a:xfrm>
          <a:prstGeom prst="ellipse">
            <a:avLst/>
          </a:prstGeom>
          <a:solidFill>
            <a:srgbClr val="1B5E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98" name="Diamond 97"/>
          <p:cNvSpPr>
            <a:spLocks noChangeAspect="1"/>
          </p:cNvSpPr>
          <p:nvPr/>
        </p:nvSpPr>
        <p:spPr bwMode="auto">
          <a:xfrm>
            <a:off x="8309267" y="3227221"/>
            <a:ext cx="144000" cy="144000"/>
          </a:xfrm>
          <a:prstGeom prst="diamond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99" name="Rectangle 98"/>
          <p:cNvSpPr>
            <a:spLocks noChangeAspect="1"/>
          </p:cNvSpPr>
          <p:nvPr/>
        </p:nvSpPr>
        <p:spPr bwMode="auto">
          <a:xfrm>
            <a:off x="8309267" y="3465671"/>
            <a:ext cx="144000" cy="144000"/>
          </a:xfrm>
          <a:prstGeom prst="rect">
            <a:avLst/>
          </a:prstGeom>
          <a:solidFill>
            <a:srgbClr val="44B3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100" name="Isosceles Triangle 99"/>
          <p:cNvSpPr>
            <a:spLocks noChangeAspect="1"/>
          </p:cNvSpPr>
          <p:nvPr/>
        </p:nvSpPr>
        <p:spPr bwMode="auto">
          <a:xfrm>
            <a:off x="8309267" y="3724455"/>
            <a:ext cx="144000" cy="144000"/>
          </a:xfrm>
          <a:prstGeom prst="triangle">
            <a:avLst/>
          </a:prstGeom>
          <a:solidFill>
            <a:srgbClr val="0F60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59291" y="3022657"/>
            <a:ext cx="315913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GB" sz="1400" dirty="0"/>
              <a:t>30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3282950" y="2767331"/>
            <a:ext cx="3613150" cy="1216025"/>
          </a:xfrm>
          <a:custGeom>
            <a:avLst/>
            <a:gdLst>
              <a:gd name="connsiteX0" fmla="*/ 0 w 4343400"/>
              <a:gd name="connsiteY0" fmla="*/ 0 h 1216025"/>
              <a:gd name="connsiteX1" fmla="*/ 774700 w 4343400"/>
              <a:gd name="connsiteY1" fmla="*/ 476250 h 1216025"/>
              <a:gd name="connsiteX2" fmla="*/ 1450975 w 4343400"/>
              <a:gd name="connsiteY2" fmla="*/ 787400 h 1216025"/>
              <a:gd name="connsiteX3" fmla="*/ 2174875 w 4343400"/>
              <a:gd name="connsiteY3" fmla="*/ 908050 h 1216025"/>
              <a:gd name="connsiteX4" fmla="*/ 2901950 w 4343400"/>
              <a:gd name="connsiteY4" fmla="*/ 1073150 h 1216025"/>
              <a:gd name="connsiteX5" fmla="*/ 3613150 w 4343400"/>
              <a:gd name="connsiteY5" fmla="*/ 1216025 h 1216025"/>
              <a:gd name="connsiteX6" fmla="*/ 4343400 w 4343400"/>
              <a:gd name="connsiteY6" fmla="*/ 1050925 h 1216025"/>
              <a:gd name="connsiteX0" fmla="*/ 0 w 3613150"/>
              <a:gd name="connsiteY0" fmla="*/ 0 h 1216025"/>
              <a:gd name="connsiteX1" fmla="*/ 774700 w 3613150"/>
              <a:gd name="connsiteY1" fmla="*/ 476250 h 1216025"/>
              <a:gd name="connsiteX2" fmla="*/ 1450975 w 3613150"/>
              <a:gd name="connsiteY2" fmla="*/ 787400 h 1216025"/>
              <a:gd name="connsiteX3" fmla="*/ 2174875 w 3613150"/>
              <a:gd name="connsiteY3" fmla="*/ 908050 h 1216025"/>
              <a:gd name="connsiteX4" fmla="*/ 2901950 w 3613150"/>
              <a:gd name="connsiteY4" fmla="*/ 1073150 h 1216025"/>
              <a:gd name="connsiteX5" fmla="*/ 3613150 w 3613150"/>
              <a:gd name="connsiteY5" fmla="*/ 1216025 h 121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3150" h="1216025">
                <a:moveTo>
                  <a:pt x="0" y="0"/>
                </a:moveTo>
                <a:lnTo>
                  <a:pt x="774700" y="476250"/>
                </a:lnTo>
                <a:lnTo>
                  <a:pt x="1450975" y="787400"/>
                </a:lnTo>
                <a:lnTo>
                  <a:pt x="2174875" y="908050"/>
                </a:lnTo>
                <a:lnTo>
                  <a:pt x="2901950" y="1073150"/>
                </a:lnTo>
                <a:lnTo>
                  <a:pt x="3613150" y="1216025"/>
                </a:lnTo>
              </a:path>
            </a:pathLst>
          </a:custGeom>
          <a:noFill/>
          <a:ln w="19050" cap="flat" cmpd="sng" algn="ctr">
            <a:solidFill>
              <a:srgbClr val="44B3D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>
            <a:spLocks noChangeAspect="1"/>
          </p:cNvSpPr>
          <p:nvPr/>
        </p:nvSpPr>
        <p:spPr bwMode="auto">
          <a:xfrm>
            <a:off x="6137710" y="3794593"/>
            <a:ext cx="90000" cy="90000"/>
          </a:xfrm>
          <a:prstGeom prst="rect">
            <a:avLst/>
          </a:prstGeom>
          <a:solidFill>
            <a:srgbClr val="44B3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36" name="Rectangle 35"/>
          <p:cNvSpPr>
            <a:spLocks noChangeAspect="1"/>
          </p:cNvSpPr>
          <p:nvPr/>
        </p:nvSpPr>
        <p:spPr bwMode="auto">
          <a:xfrm>
            <a:off x="3237993" y="2727050"/>
            <a:ext cx="90000" cy="90000"/>
          </a:xfrm>
          <a:prstGeom prst="rect">
            <a:avLst/>
          </a:prstGeom>
          <a:solidFill>
            <a:srgbClr val="44B3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55" name="Rectangle 54"/>
          <p:cNvSpPr>
            <a:spLocks noChangeAspect="1"/>
          </p:cNvSpPr>
          <p:nvPr/>
        </p:nvSpPr>
        <p:spPr bwMode="auto">
          <a:xfrm>
            <a:off x="4012842" y="3204771"/>
            <a:ext cx="90000" cy="90000"/>
          </a:xfrm>
          <a:prstGeom prst="rect">
            <a:avLst/>
          </a:prstGeom>
          <a:solidFill>
            <a:srgbClr val="44B3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 bwMode="auto">
          <a:xfrm>
            <a:off x="4688163" y="3514363"/>
            <a:ext cx="90000" cy="90000"/>
          </a:xfrm>
          <a:prstGeom prst="rect">
            <a:avLst/>
          </a:prstGeom>
          <a:solidFill>
            <a:srgbClr val="44B3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57" name="Rectangle 56"/>
          <p:cNvSpPr>
            <a:spLocks noChangeAspect="1"/>
          </p:cNvSpPr>
          <p:nvPr/>
        </p:nvSpPr>
        <p:spPr bwMode="auto">
          <a:xfrm>
            <a:off x="5409309" y="3626513"/>
            <a:ext cx="90000" cy="90000"/>
          </a:xfrm>
          <a:prstGeom prst="rect">
            <a:avLst/>
          </a:prstGeom>
          <a:solidFill>
            <a:srgbClr val="44B3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59" name="Rectangle 58"/>
          <p:cNvSpPr>
            <a:spLocks noChangeAspect="1"/>
          </p:cNvSpPr>
          <p:nvPr/>
        </p:nvSpPr>
        <p:spPr bwMode="auto">
          <a:xfrm>
            <a:off x="6849029" y="3946885"/>
            <a:ext cx="90000" cy="90000"/>
          </a:xfrm>
          <a:prstGeom prst="rect">
            <a:avLst/>
          </a:prstGeom>
          <a:solidFill>
            <a:srgbClr val="44B3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7582968" y="3769159"/>
            <a:ext cx="72000" cy="72000"/>
          </a:xfrm>
          <a:prstGeom prst="rect">
            <a:avLst/>
          </a:prstGeom>
          <a:solidFill>
            <a:srgbClr val="44B3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2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875665" y="5412754"/>
            <a:ext cx="115728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400" dirty="0"/>
              <a:t>Studienwoche</a:t>
            </a:r>
            <a:endParaRPr lang="de-DE" sz="1400" dirty="0">
              <a:ea typeface="MS PGothic" charset="0"/>
              <a:cs typeface="MS PGothic" charset="0"/>
            </a:endParaRPr>
          </a:p>
        </p:txBody>
      </p:sp>
      <p:sp>
        <p:nvSpPr>
          <p:cNvPr id="91" name="TextBox 10"/>
          <p:cNvSpPr txBox="1"/>
          <p:nvPr/>
        </p:nvSpPr>
        <p:spPr>
          <a:xfrm>
            <a:off x="3806592" y="4491886"/>
            <a:ext cx="1838325" cy="1538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GB" sz="1000" dirty="0" err="1">
                <a:solidFill>
                  <a:srgbClr val="4683C1"/>
                </a:solidFill>
              </a:rPr>
              <a:t>Titrationsphase</a:t>
            </a:r>
            <a:endParaRPr lang="de-DE" sz="1000" dirty="0">
              <a:solidFill>
                <a:srgbClr val="4683C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2" name="TextBox 10"/>
          <p:cNvSpPr txBox="1"/>
          <p:nvPr/>
        </p:nvSpPr>
        <p:spPr>
          <a:xfrm>
            <a:off x="4128068" y="4717170"/>
            <a:ext cx="469940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4683C1"/>
                </a:solidFill>
              </a:rPr>
              <a:t>2 mg</a:t>
            </a:r>
            <a:endParaRPr lang="de-DE" sz="1000" dirty="0">
              <a:solidFill>
                <a:srgbClr val="4683C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3" name="TextBox 10"/>
          <p:cNvSpPr txBox="1"/>
          <p:nvPr/>
        </p:nvSpPr>
        <p:spPr>
          <a:xfrm>
            <a:off x="4863556" y="4710546"/>
            <a:ext cx="469940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4683C1"/>
                </a:solidFill>
              </a:rPr>
              <a:t>2/3 mg</a:t>
            </a:r>
            <a:endParaRPr lang="de-DE" sz="1000" dirty="0">
              <a:solidFill>
                <a:srgbClr val="4683C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4" name="TextBox 10"/>
          <p:cNvSpPr txBox="1"/>
          <p:nvPr/>
        </p:nvSpPr>
        <p:spPr>
          <a:xfrm>
            <a:off x="5546036" y="4717174"/>
            <a:ext cx="469940" cy="1538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4683C1"/>
                </a:solidFill>
              </a:rPr>
              <a:t>2-4 mg</a:t>
            </a:r>
            <a:endParaRPr lang="de-DE" sz="1000" dirty="0">
              <a:solidFill>
                <a:srgbClr val="4683C1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95" name="Grafik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73" y="5557036"/>
            <a:ext cx="4035148" cy="1300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8701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Abtitrierung und Absetzen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0" y="1193800"/>
            <a:ext cx="7931010" cy="5054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A3550"/>
                </a:solidFill>
              </a:rPr>
              <a:t>Ausschleichen der Behandlung, denn es kann zu einem Blutdruck- und Herzfrequenzanstieg kommen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A3550"/>
                </a:solidFill>
              </a:rPr>
              <a:t>Anstiege des mittleren systolischen und diastolischen Blutdrucks von ca. 3 mmHg bzw. 1 mmHg beobachtet; im Einzelfall höher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A3550"/>
                </a:solidFill>
              </a:rPr>
              <a:t>Reduktionsschritte von nicht mehr als 1 mg alle 3 bis 7 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A3550"/>
                </a:solidFill>
              </a:rPr>
              <a:t>Überwachung von Blutdruck und Puls bei allen Patienten während der Abtitration und nach dem Absetzen empfohlen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Intuniv</a:t>
            </a:r>
            <a:r>
              <a:rPr lang="de-DE" baseline="30000" dirty="0"/>
              <a:t> </a:t>
            </a:r>
            <a:r>
              <a:rPr lang="de-DE" dirty="0"/>
              <a:t>Fachinformation, September 2015.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77163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Titrationsschema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852006" y="3017058"/>
          <a:ext cx="6534150" cy="3599093"/>
        </p:xfrm>
        <a:graphic>
          <a:graphicData uri="http://schemas.openxmlformats.org/drawingml/2006/table">
            <a:tbl>
              <a:tblPr/>
              <a:tblGrid>
                <a:gridCol w="1312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8515">
                <a:tc grid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Dosistitrationsschema für Jugendliche (im Alter von 13–17 Jahren)</a:t>
                      </a:r>
                      <a:endParaRPr kumimoji="0" lang="de-DE" alt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Gewichtsgruppe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Woche</a:t>
                      </a: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Woche</a:t>
                      </a: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Woche </a:t>
                      </a: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Woche</a:t>
                      </a: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Woche</a:t>
                      </a: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Woche</a:t>
                      </a: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Woche</a:t>
                      </a: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34‑41,4 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Höchstdosis= 4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41,5‑49,4 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Höchstdosis = 5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49,5‑58,4 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Höchstdosis = 6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 kg und mehr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Höchstdosis = 7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mg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 mg*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388">
                <a:tc grid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2863200" y="1406460"/>
          <a:ext cx="6509984" cy="1402932"/>
        </p:xfrm>
        <a:graphic>
          <a:graphicData uri="http://schemas.openxmlformats.org/drawingml/2006/table">
            <a:tbl>
              <a:tblPr firstRow="1" firstCol="1" bandRow="1"/>
              <a:tblGrid>
                <a:gridCol w="17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6268">
                <a:tc gridSpan="5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de-DE" sz="1000" b="1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Dosistitrationsschema für Kinder im Alter von 6</a:t>
                      </a:r>
                      <a:r>
                        <a:rPr kumimoji="0" lang="de-DE" alt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de-DE" sz="1000" b="1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Jahren</a:t>
                      </a:r>
                      <a:endParaRPr lang="de-DE" sz="1000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5127" marR="85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Gewichtsgruppe</a:t>
                      </a:r>
                    </a:p>
                  </a:txBody>
                  <a:tcPr marL="85127" marR="8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Woche 1</a:t>
                      </a:r>
                    </a:p>
                  </a:txBody>
                  <a:tcPr marL="85127" marR="8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Woche 2</a:t>
                      </a:r>
                    </a:p>
                  </a:txBody>
                  <a:tcPr marL="85127" marR="8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Woche 3</a:t>
                      </a:r>
                    </a:p>
                  </a:txBody>
                  <a:tcPr marL="85127" marR="8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Woche 4</a:t>
                      </a:r>
                    </a:p>
                  </a:txBody>
                  <a:tcPr marL="85127" marR="8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66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 kg und mehr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Höchstdosis = 4 mg</a:t>
                      </a:r>
                    </a:p>
                  </a:txBody>
                  <a:tcPr marL="85127" marR="8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 mg</a:t>
                      </a:r>
                    </a:p>
                  </a:txBody>
                  <a:tcPr marL="85127" marR="8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 mg</a:t>
                      </a:r>
                    </a:p>
                  </a:txBody>
                  <a:tcPr marL="85127" marR="8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 mg</a:t>
                      </a:r>
                    </a:p>
                  </a:txBody>
                  <a:tcPr marL="85127" marR="8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000" noProof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 mg</a:t>
                      </a:r>
                    </a:p>
                  </a:txBody>
                  <a:tcPr marL="85127" marR="85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 bwMode="auto">
          <a:xfrm>
            <a:off x="2890577" y="6146733"/>
            <a:ext cx="6499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1000" dirty="0">
                <a:latin typeface="+mj-lt"/>
              </a:rPr>
              <a:t>* wenn mind. 1 Woche mit 6 mg/Tag behandelt wurde und eine gründliche Überprüfung der </a:t>
            </a:r>
          </a:p>
          <a:p>
            <a:pPr algn="r"/>
            <a:r>
              <a:rPr lang="de-DE" sz="1000" dirty="0">
                <a:latin typeface="+mj-lt"/>
              </a:rPr>
              <a:t>Verträglichkeit und Wirksamkeit vorgenommen wurde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3889"/>
            <a:ext cx="3200400" cy="10318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658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Patienten können profitieren?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sz="2400" dirty="0"/>
              <a:t>Europäische Leitlinien empfehlen den Einsatz von Alternativen, wenn Stimulanzien nicht geeignet erscheinen – z. B. bei Unverträglichkeiten, Kontraindikationen, Patientenpräferenz oder einem unzureichenden Ansprechen.</a:t>
            </a:r>
            <a:r>
              <a:rPr lang="de-DE" sz="2400" baseline="30000" dirty="0"/>
              <a:t>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Nebenwirkungen unter Stimulanzien, z. B. Appetitminderung oder Schlaflosigkeit/Einschlafschwierigkeiten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Kontraindikationen z. B. Hyperthyreose, Herzrhythmusstörungen, Schizophrenie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Präferenz für ein Nicht-Stimulans, z. B. Gewichts- und Blutdruckaspekte, Missbrauchsgefahr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Abendliche Einnahme und/oder 24-Stunden-Wirkung benötigt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Unwirksame ATX-Monotherapie nach MPH-Vormedikation</a:t>
            </a:r>
            <a:r>
              <a:rPr lang="de-DE" sz="2400" baseline="30000" dirty="0"/>
              <a:t>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Komorbiditäten, z. B. Tic-Störung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Taylor E. </a:t>
            </a:r>
            <a:r>
              <a:rPr lang="en-US" i="1" dirty="0" err="1"/>
              <a:t>Eur</a:t>
            </a:r>
            <a:r>
              <a:rPr lang="en-US" i="1" dirty="0"/>
              <a:t> Child </a:t>
            </a:r>
            <a:r>
              <a:rPr lang="en-US" i="1" dirty="0" err="1"/>
              <a:t>Adolesc</a:t>
            </a:r>
            <a:r>
              <a:rPr lang="en-US" i="1" dirty="0"/>
              <a:t> Psychiatry</a:t>
            </a:r>
            <a:r>
              <a:rPr lang="en-US" dirty="0"/>
              <a:t>. 2004; 13 (</a:t>
            </a:r>
            <a:r>
              <a:rPr lang="en-US" dirty="0" err="1"/>
              <a:t>Suppl</a:t>
            </a:r>
            <a:r>
              <a:rPr lang="en-US" dirty="0"/>
              <a:t> 1): i7–30.</a:t>
            </a:r>
          </a:p>
          <a:p>
            <a:r>
              <a:rPr lang="en-US" dirty="0"/>
              <a:t>Huss </a:t>
            </a:r>
            <a:r>
              <a:rPr lang="en-US" i="1" dirty="0"/>
              <a:t>et al</a:t>
            </a:r>
            <a:r>
              <a:rPr lang="en-US" dirty="0"/>
              <a:t>. </a:t>
            </a:r>
            <a:r>
              <a:rPr lang="de-DE" dirty="0"/>
              <a:t>Poster auf dem BKJPP-Kongress, 13.-15.11.2014: Guanfacin XR (GXR) für Kinder und Jugendliche mit Aufmerksamkeitsdefizit-/ Hyperaktivitätsstörung (ADHS): Wirksamkeit nach unzureichendem Ansprechen auf vorangegangene Methylphenidat (MPH)-Behandlung.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9" y="0"/>
            <a:ext cx="3325091" cy="10720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79437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63750" y="1193801"/>
            <a:ext cx="8134350" cy="446958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ts val="4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Selektiver alpha</a:t>
            </a:r>
            <a:r>
              <a:rPr lang="de-DE" baseline="-25000" dirty="0">
                <a:solidFill>
                  <a:schemeClr val="bg1"/>
                </a:solidFill>
              </a:rPr>
              <a:t>2A</a:t>
            </a:r>
            <a:r>
              <a:rPr lang="de-DE" dirty="0">
                <a:solidFill>
                  <a:schemeClr val="bg1"/>
                </a:solidFill>
              </a:rPr>
              <a:t>-adrenerger Rezeptoragonist</a:t>
            </a:r>
            <a:r>
              <a:rPr lang="de-DE" baseline="30000" dirty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  <a:p>
            <a:pPr marL="342900" indent="-342900">
              <a:spcBef>
                <a:spcPts val="4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Postsynaptischer Wirkansatz</a:t>
            </a:r>
            <a:r>
              <a:rPr lang="de-DE" baseline="30000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spcBef>
                <a:spcPts val="4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Signifikante Verbesserung von ADHS-Kernsymptomatik (kurz- und langfristig) und Alltagsfunktionalität</a:t>
            </a:r>
          </a:p>
          <a:p>
            <a:pPr marL="342900" indent="-342900">
              <a:spcBef>
                <a:spcPts val="4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Wirkt innerhalb von 3 Wochen</a:t>
            </a:r>
            <a:r>
              <a:rPr lang="de-DE" baseline="30000" dirty="0">
                <a:solidFill>
                  <a:schemeClr val="bg1"/>
                </a:solidFill>
              </a:rPr>
              <a:t>2,3</a:t>
            </a:r>
            <a:r>
              <a:rPr lang="de-DE" dirty="0">
                <a:solidFill>
                  <a:schemeClr val="bg1"/>
                </a:solidFill>
              </a:rPr>
              <a:t> und bis zu 24 Stunden</a:t>
            </a:r>
            <a:r>
              <a:rPr lang="de-DE" baseline="30000" dirty="0">
                <a:solidFill>
                  <a:schemeClr val="bg1"/>
                </a:solidFill>
              </a:rPr>
              <a:t>4</a:t>
            </a:r>
            <a:endParaRPr lang="de-DE" dirty="0">
              <a:solidFill>
                <a:schemeClr val="bg1"/>
              </a:solidFill>
            </a:endParaRPr>
          </a:p>
          <a:p>
            <a:pPr marL="342900" indent="-342900">
              <a:spcBef>
                <a:spcPts val="4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Einnahme 1 x täglich, entweder morgens oder abends</a:t>
            </a:r>
            <a:r>
              <a:rPr lang="de-DE" baseline="30000" dirty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  <a:p>
            <a:pPr marL="342900" indent="-342900">
              <a:spcBef>
                <a:spcPts val="4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Sehr häufig auftretende Nebenwirkungen: „Müdigkeitscluster“ (Schläfrigkeit/ Somnolenz, Müdigkeit, Sedierung), Kopf- und Bauchschmerzen</a:t>
            </a:r>
            <a:r>
              <a:rPr lang="de-DE" baseline="30000" dirty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  <a:p>
            <a:pPr marL="342900" indent="-342900">
              <a:spcBef>
                <a:spcPts val="4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Sicherheitsprofil in Studien mit &gt;2.400 Patienten dokumentiert</a:t>
            </a:r>
            <a:r>
              <a:rPr lang="de-DE" baseline="30000" dirty="0">
                <a:solidFill>
                  <a:schemeClr val="bg1"/>
                </a:solidFill>
              </a:rPr>
              <a:t>5</a:t>
            </a:r>
            <a:endParaRPr lang="de-DE" dirty="0">
              <a:solidFill>
                <a:schemeClr val="bg1"/>
              </a:solidFill>
            </a:endParaRPr>
          </a:p>
          <a:p>
            <a:pPr marL="342900" indent="-342900">
              <a:spcBef>
                <a:spcPts val="4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Neuartiges Wirkprinzip im Spektrum der ADHS-Therapeutika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altLang="en-US" dirty="0"/>
              <a:t>Zusammenfassung</a:t>
            </a:r>
            <a:endParaRPr lang="de-DE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2102824" y="5983244"/>
            <a:ext cx="8203435" cy="7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marL="180000" indent="-180000" algn="l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000" i="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284F98"/>
              </a:buClr>
              <a:buFont typeface="Times" panose="02020603050405020304" pitchFamily="18" charset="0"/>
              <a:defRPr sz="1600">
                <a:solidFill>
                  <a:srgbClr val="0A355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77800" indent="-177800" algn="l" rtl="0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F48031"/>
              </a:buClr>
              <a:buFont typeface="Times" panose="02020603050405020304" pitchFamily="18" charset="0"/>
              <a:buChar char="•"/>
              <a:defRPr sz="1600">
                <a:solidFill>
                  <a:srgbClr val="0A355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541338" indent="-185738" algn="l" rtl="0" eaLnBrk="0" fontAlgn="base" hangingPunct="0">
              <a:spcBef>
                <a:spcPts val="200"/>
              </a:spcBef>
              <a:spcAft>
                <a:spcPts val="400"/>
              </a:spcAft>
              <a:buClr>
                <a:srgbClr val="F48031"/>
              </a:buClr>
              <a:buFont typeface="Times" panose="02020603050405020304" pitchFamily="18" charset="0"/>
              <a:buChar char="•"/>
              <a:defRPr sz="1400">
                <a:solidFill>
                  <a:srgbClr val="0A3550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284F98"/>
              </a:buClr>
              <a:buFont typeface="Times" panose="02020603050405020304" pitchFamily="18" charset="0"/>
              <a:defRPr sz="1000">
                <a:solidFill>
                  <a:srgbClr val="0A3550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174875" indent="-195263" algn="l" rtl="0" fontAlgn="base">
              <a:spcBef>
                <a:spcPct val="0"/>
              </a:spcBef>
              <a:spcAft>
                <a:spcPct val="60000"/>
              </a:spcAft>
              <a:buClr>
                <a:srgbClr val="849DAA"/>
              </a:buClr>
              <a:buFont typeface="Times" pitchFamily="28" charset="0"/>
              <a:buChar char="•"/>
              <a:defRPr sz="1600">
                <a:solidFill>
                  <a:srgbClr val="B5C3CA"/>
                </a:solidFill>
                <a:latin typeface="+mn-lt"/>
                <a:ea typeface="ＭＳ Ｐゴシック" pitchFamily="28" charset="-128"/>
              </a:defRPr>
            </a:lvl6pPr>
            <a:lvl7pPr marL="2632075" indent="-195263" algn="l" rtl="0" fontAlgn="base">
              <a:spcBef>
                <a:spcPct val="0"/>
              </a:spcBef>
              <a:spcAft>
                <a:spcPct val="60000"/>
              </a:spcAft>
              <a:buClr>
                <a:srgbClr val="849DAA"/>
              </a:buClr>
              <a:buFont typeface="Times" pitchFamily="28" charset="0"/>
              <a:buChar char="•"/>
              <a:defRPr sz="1600">
                <a:solidFill>
                  <a:srgbClr val="B5C3CA"/>
                </a:solidFill>
                <a:latin typeface="+mn-lt"/>
                <a:ea typeface="ＭＳ Ｐゴシック" pitchFamily="28" charset="-128"/>
              </a:defRPr>
            </a:lvl7pPr>
            <a:lvl8pPr marL="3089275" indent="-195263" algn="l" rtl="0" fontAlgn="base">
              <a:spcBef>
                <a:spcPct val="0"/>
              </a:spcBef>
              <a:spcAft>
                <a:spcPct val="60000"/>
              </a:spcAft>
              <a:buClr>
                <a:srgbClr val="849DAA"/>
              </a:buClr>
              <a:buFont typeface="Times" pitchFamily="28" charset="0"/>
              <a:buChar char="•"/>
              <a:defRPr sz="1600">
                <a:solidFill>
                  <a:srgbClr val="B5C3CA"/>
                </a:solidFill>
                <a:latin typeface="+mn-lt"/>
                <a:ea typeface="ＭＳ Ｐゴシック" pitchFamily="28" charset="-128"/>
              </a:defRPr>
            </a:lvl8pPr>
            <a:lvl9pPr marL="3546475" indent="-195263" algn="l" rtl="0" fontAlgn="base">
              <a:spcBef>
                <a:spcPct val="0"/>
              </a:spcBef>
              <a:spcAft>
                <a:spcPct val="60000"/>
              </a:spcAft>
              <a:buClr>
                <a:srgbClr val="849DAA"/>
              </a:buClr>
              <a:buFont typeface="Times" pitchFamily="28" charset="0"/>
              <a:buChar char="•"/>
              <a:defRPr sz="1600">
                <a:solidFill>
                  <a:srgbClr val="B5C3CA"/>
                </a:solidFill>
                <a:latin typeface="+mn-lt"/>
                <a:ea typeface="ＭＳ Ｐゴシック" pitchFamily="28" charset="-128"/>
              </a:defRPr>
            </a:lvl9pPr>
          </a:lstStyle>
          <a:p>
            <a:pPr marL="228600" indent="-228600">
              <a:buClr>
                <a:srgbClr val="062744"/>
              </a:buClr>
            </a:pPr>
            <a:r>
              <a:rPr lang="de-DE" dirty="0">
                <a:solidFill>
                  <a:srgbClr val="062744"/>
                </a:solidFill>
              </a:rPr>
              <a:t>Intuniv</a:t>
            </a:r>
            <a:r>
              <a:rPr lang="de-DE" baseline="30000" dirty="0">
                <a:solidFill>
                  <a:srgbClr val="062744"/>
                </a:solidFill>
              </a:rPr>
              <a:t> </a:t>
            </a:r>
            <a:r>
              <a:rPr lang="de-DE" dirty="0">
                <a:solidFill>
                  <a:srgbClr val="062744"/>
                </a:solidFill>
              </a:rPr>
              <a:t>Fachinformation, September 2015.</a:t>
            </a:r>
          </a:p>
          <a:p>
            <a:pPr marL="228600" indent="-228600">
              <a:buClr>
                <a:srgbClr val="062744"/>
              </a:buClr>
              <a:buFontTx/>
              <a:buAutoNum type="arabicPeriod"/>
            </a:pPr>
            <a:r>
              <a:rPr lang="de-DE" dirty="0">
                <a:solidFill>
                  <a:srgbClr val="062744"/>
                </a:solidFill>
              </a:rPr>
              <a:t>Hervas A </a:t>
            </a:r>
            <a:r>
              <a:rPr lang="de-DE" i="1" dirty="0">
                <a:solidFill>
                  <a:srgbClr val="062744"/>
                </a:solidFill>
              </a:rPr>
              <a:t>et al. Eur Neuropsychopharmacol</a:t>
            </a:r>
            <a:r>
              <a:rPr lang="de-DE" dirty="0">
                <a:solidFill>
                  <a:srgbClr val="062744"/>
                </a:solidFill>
              </a:rPr>
              <a:t> 2014; 24 (12): 1861–72.</a:t>
            </a:r>
          </a:p>
          <a:p>
            <a:pPr marL="228600" indent="-228600">
              <a:buClr>
                <a:srgbClr val="062744"/>
              </a:buClr>
            </a:pPr>
            <a:r>
              <a:rPr lang="de-DE" dirty="0">
                <a:solidFill>
                  <a:srgbClr val="062744"/>
                </a:solidFill>
              </a:rPr>
              <a:t>Biederman J </a:t>
            </a:r>
            <a:r>
              <a:rPr lang="de-DE" i="1" dirty="0">
                <a:solidFill>
                  <a:srgbClr val="062744"/>
                </a:solidFill>
              </a:rPr>
              <a:t>et al. </a:t>
            </a:r>
            <a:r>
              <a:rPr lang="de-DE" i="1" dirty="0" err="1">
                <a:solidFill>
                  <a:srgbClr val="062744"/>
                </a:solidFill>
              </a:rPr>
              <a:t>Pediatrics</a:t>
            </a:r>
            <a:r>
              <a:rPr lang="de-DE" dirty="0">
                <a:solidFill>
                  <a:srgbClr val="062744"/>
                </a:solidFill>
              </a:rPr>
              <a:t> 2008; 121 (1): e73–84.</a:t>
            </a:r>
          </a:p>
          <a:p>
            <a:pPr marL="228600" indent="-228600">
              <a:buClr>
                <a:srgbClr val="062744"/>
              </a:buClr>
            </a:pPr>
            <a:r>
              <a:rPr lang="de-DE" dirty="0">
                <a:solidFill>
                  <a:srgbClr val="062744"/>
                </a:solidFill>
              </a:rPr>
              <a:t>Newcorn JH </a:t>
            </a:r>
            <a:r>
              <a:rPr lang="de-DE" i="1" dirty="0">
                <a:solidFill>
                  <a:srgbClr val="062744"/>
                </a:solidFill>
              </a:rPr>
              <a:t>et al. J Am Acad Child Adolesc Psychiatry</a:t>
            </a:r>
            <a:r>
              <a:rPr lang="de-DE" dirty="0">
                <a:solidFill>
                  <a:srgbClr val="062744"/>
                </a:solidFill>
              </a:rPr>
              <a:t> 2013; 52 (9): 921–930.</a:t>
            </a:r>
          </a:p>
          <a:p>
            <a:pPr marL="228600" indent="-228600">
              <a:buClr>
                <a:srgbClr val="062744"/>
              </a:buClr>
            </a:pPr>
            <a:r>
              <a:rPr lang="de-DE" dirty="0">
                <a:solidFill>
                  <a:srgbClr val="062744"/>
                </a:solidFill>
              </a:rPr>
              <a:t>EPAR; http://www.ema.europa.eu/docs/en_GB/document _</a:t>
            </a:r>
            <a:r>
              <a:rPr lang="de-DE" dirty="0" err="1">
                <a:solidFill>
                  <a:srgbClr val="062744"/>
                </a:solidFill>
              </a:rPr>
              <a:t>library</a:t>
            </a:r>
            <a:r>
              <a:rPr lang="de-DE" dirty="0">
                <a:solidFill>
                  <a:srgbClr val="062744"/>
                </a:solidFill>
              </a:rPr>
              <a:t>/EPAR_-_Public_ </a:t>
            </a:r>
            <a:r>
              <a:rPr lang="de-DE" dirty="0" err="1">
                <a:solidFill>
                  <a:srgbClr val="062744"/>
                </a:solidFill>
              </a:rPr>
              <a:t>assessment_report</a:t>
            </a:r>
            <a:r>
              <a:rPr lang="de-DE" dirty="0">
                <a:solidFill>
                  <a:srgbClr val="062744"/>
                </a:solidFill>
              </a:rPr>
              <a:t>/human/003759/WC500195132.pdf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88" y="0"/>
            <a:ext cx="3009912" cy="9704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3819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Überprüfung der angewandten Therapie mit dem OPA Test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Der OPA Test, entwickelt von Opatus.se ist ein mobiles Messverfahren, das Impulsivität, Flüchtigkeit, motorische Unruhe und Reaktionszeit misst im Einsatz bei ADS-Diagnostik und in der Therapiebegleitung und sich auch zur Therapiekontrolle von Parkinsonerkrankten und bei Demenz eignet.</a:t>
            </a:r>
          </a:p>
          <a:p>
            <a:r>
              <a:rPr lang="de-DE" dirty="0"/>
              <a:t>Es gibt zur Zeit 5 verschiedene Versionen für unterschiedliche Altersbereiche:</a:t>
            </a:r>
          </a:p>
          <a:p>
            <a:r>
              <a:rPr lang="de-DE" dirty="0"/>
              <a:t>- </a:t>
            </a:r>
            <a:r>
              <a:rPr lang="de-DE" dirty="0" err="1"/>
              <a:t>toddler</a:t>
            </a:r>
            <a:r>
              <a:rPr lang="de-DE" dirty="0"/>
              <a:t>  3-6 J.                               - adult 18-55 J.</a:t>
            </a:r>
          </a:p>
          <a:p>
            <a:r>
              <a:rPr lang="de-DE" dirty="0"/>
              <a:t>- </a:t>
            </a:r>
            <a:r>
              <a:rPr lang="de-DE" dirty="0" err="1"/>
              <a:t>child</a:t>
            </a:r>
            <a:r>
              <a:rPr lang="de-DE" dirty="0"/>
              <a:t> 6-12 J.                                   - </a:t>
            </a:r>
            <a:r>
              <a:rPr lang="de-DE" dirty="0" err="1"/>
              <a:t>senior</a:t>
            </a:r>
            <a:r>
              <a:rPr lang="de-DE" dirty="0"/>
              <a:t> &gt;55 J.</a:t>
            </a:r>
          </a:p>
          <a:p>
            <a:r>
              <a:rPr lang="de-DE" dirty="0"/>
              <a:t>- </a:t>
            </a:r>
            <a:r>
              <a:rPr lang="de-DE" dirty="0" err="1"/>
              <a:t>adolescent</a:t>
            </a:r>
            <a:r>
              <a:rPr lang="de-DE" dirty="0"/>
              <a:t> 12-18 J.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76798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1"/>
          </p:nvPr>
        </p:nvGraphicFramePr>
        <p:xfrm>
          <a:off x="5670693" y="1863748"/>
          <a:ext cx="6087197" cy="458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Acrobat Document" r:id="rId3" imgW="4571792" imgH="3429000" progId="AcroExch.Document.DC">
                  <p:embed/>
                </p:oleObj>
              </mc:Choice>
              <mc:Fallback>
                <p:oleObj name="Acrobat Document" r:id="rId3" imgW="4571792" imgH="3429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0693" y="1863748"/>
                        <a:ext cx="6087197" cy="458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539999" y="-2688"/>
          <a:ext cx="4715491" cy="667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Acrobat Document" r:id="rId5" imgW="3777856" imgH="5346331" progId="AcroExch.Document.DC">
                  <p:embed/>
                </p:oleObj>
              </mc:Choice>
              <mc:Fallback>
                <p:oleObj name="Acrobat Document" r:id="rId5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999" y="-2688"/>
                        <a:ext cx="4715491" cy="6673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25" y="168998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24216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 descr="OpatusLogoTB.png"/>
          <p:cNvPicPr>
            <a:picLocks noChangeAspect="1"/>
          </p:cNvPicPr>
          <p:nvPr/>
        </p:nvPicPr>
        <p:blipFill>
          <a:blip r:embed="rId2" cstate="print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43" y="37071"/>
            <a:ext cx="827995" cy="223942"/>
          </a:xfrm>
          <a:prstGeom prst="rect">
            <a:avLst/>
          </a:prstGeom>
        </p:spPr>
      </p:pic>
      <p:sp>
        <p:nvSpPr>
          <p:cNvPr id="30" name="textruta 29"/>
          <p:cNvSpPr txBox="1"/>
          <p:nvPr/>
        </p:nvSpPr>
        <p:spPr>
          <a:xfrm>
            <a:off x="5542197" y="6611780"/>
            <a:ext cx="1175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info@opatus.se</a:t>
            </a:r>
          </a:p>
        </p:txBody>
      </p:sp>
      <p:graphicFrame>
        <p:nvGraphicFramePr>
          <p:cNvPr id="32" name="Diagram 31"/>
          <p:cNvGraphicFramePr/>
          <p:nvPr/>
        </p:nvGraphicFramePr>
        <p:xfrm>
          <a:off x="9083503" y="37072"/>
          <a:ext cx="1561387" cy="147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ruta 32"/>
          <p:cNvSpPr txBox="1"/>
          <p:nvPr/>
        </p:nvSpPr>
        <p:spPr>
          <a:xfrm>
            <a:off x="10086684" y="329350"/>
            <a:ext cx="445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Verdana"/>
                <a:cs typeface="Verdana"/>
              </a:rPr>
              <a:t>20</a:t>
            </a:r>
          </a:p>
        </p:txBody>
      </p:sp>
      <p:cxnSp>
        <p:nvCxnSpPr>
          <p:cNvPr id="35" name="Rak pil 34"/>
          <p:cNvCxnSpPr/>
          <p:nvPr/>
        </p:nvCxnSpPr>
        <p:spPr>
          <a:xfrm flipH="1" flipV="1">
            <a:off x="9864195" y="108000"/>
            <a:ext cx="2" cy="662400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/>
          <p:nvPr/>
        </p:nvCxnSpPr>
        <p:spPr>
          <a:xfrm>
            <a:off x="9864196" y="773186"/>
            <a:ext cx="560213" cy="342701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ruta 39"/>
          <p:cNvSpPr txBox="1"/>
          <p:nvPr/>
        </p:nvSpPr>
        <p:spPr>
          <a:xfrm>
            <a:off x="4610481" y="603002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tx2"/>
                </a:solidFill>
              </a:rPr>
              <a:t>OPATest  18 – 55</a:t>
            </a:r>
          </a:p>
        </p:txBody>
      </p:sp>
      <p:sp>
        <p:nvSpPr>
          <p:cNvPr id="106" name="textruta 105"/>
          <p:cNvSpPr txBox="1"/>
          <p:nvPr/>
        </p:nvSpPr>
        <p:spPr>
          <a:xfrm>
            <a:off x="1524000" y="6611780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CPT: X-1</a:t>
            </a:r>
          </a:p>
        </p:txBody>
      </p:sp>
      <p:pic>
        <p:nvPicPr>
          <p:cNvPr id="69" name="Bildobjekt 68" descr="Icon@2x.png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81" y="536766"/>
            <a:ext cx="579120" cy="579120"/>
          </a:xfrm>
          <a:prstGeom prst="rect">
            <a:avLst/>
          </a:prstGeom>
          <a:noFill/>
        </p:spPr>
      </p:pic>
      <p:grpSp>
        <p:nvGrpSpPr>
          <p:cNvPr id="16" name="Grupp 15"/>
          <p:cNvGrpSpPr/>
          <p:nvPr/>
        </p:nvGrpSpPr>
        <p:grpSpPr>
          <a:xfrm>
            <a:off x="2471553" y="4528614"/>
            <a:ext cx="7964322" cy="1976966"/>
            <a:chOff x="947553" y="4528614"/>
            <a:chExt cx="7964322" cy="1976966"/>
          </a:xfrm>
        </p:grpSpPr>
        <p:sp>
          <p:nvSpPr>
            <p:cNvPr id="67" name="textruta 66"/>
            <p:cNvSpPr txBox="1"/>
            <p:nvPr/>
          </p:nvSpPr>
          <p:spPr>
            <a:xfrm>
              <a:off x="947553" y="5120519"/>
              <a:ext cx="56906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3200" dirty="0">
                  <a:solidFill>
                    <a:srgbClr val="1F497D"/>
                  </a:solidFill>
                </a:rPr>
                <a:t>. . .</a:t>
              </a:r>
            </a:p>
          </p:txBody>
        </p:sp>
        <p:sp>
          <p:nvSpPr>
            <p:cNvPr id="83" name="textruta 82"/>
            <p:cNvSpPr txBox="1"/>
            <p:nvPr/>
          </p:nvSpPr>
          <p:spPr>
            <a:xfrm>
              <a:off x="8831024" y="5391132"/>
              <a:ext cx="80851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1600" dirty="0">
                  <a:solidFill>
                    <a:schemeClr val="tx2">
                      <a:lumMod val="75000"/>
                    </a:schemeClr>
                  </a:solidFill>
                  <a:latin typeface="Verdana"/>
                  <a:cs typeface="Verdana"/>
                </a:rPr>
                <a:t>t</a:t>
              </a:r>
            </a:p>
          </p:txBody>
        </p:sp>
        <p:cxnSp>
          <p:nvCxnSpPr>
            <p:cNvPr id="82" name="Rak pil 81"/>
            <p:cNvCxnSpPr/>
            <p:nvPr/>
          </p:nvCxnSpPr>
          <p:spPr>
            <a:xfrm>
              <a:off x="1627317" y="5514249"/>
              <a:ext cx="7157617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83"/>
            <p:cNvCxnSpPr/>
            <p:nvPr/>
          </p:nvCxnSpPr>
          <p:spPr>
            <a:xfrm>
              <a:off x="1762957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84"/>
            <p:cNvCxnSpPr/>
            <p:nvPr/>
          </p:nvCxnSpPr>
          <p:spPr>
            <a:xfrm>
              <a:off x="2874270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85"/>
            <p:cNvCxnSpPr/>
            <p:nvPr/>
          </p:nvCxnSpPr>
          <p:spPr>
            <a:xfrm>
              <a:off x="3965401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86"/>
            <p:cNvCxnSpPr/>
            <p:nvPr/>
          </p:nvCxnSpPr>
          <p:spPr>
            <a:xfrm>
              <a:off x="5132459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87"/>
            <p:cNvCxnSpPr/>
            <p:nvPr/>
          </p:nvCxnSpPr>
          <p:spPr>
            <a:xfrm>
              <a:off x="7397004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k 88"/>
            <p:cNvCxnSpPr/>
            <p:nvPr/>
          </p:nvCxnSpPr>
          <p:spPr>
            <a:xfrm>
              <a:off x="8536998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 70"/>
            <p:cNvGrpSpPr/>
            <p:nvPr/>
          </p:nvGrpSpPr>
          <p:grpSpPr>
            <a:xfrm>
              <a:off x="8034076" y="5116299"/>
              <a:ext cx="703068" cy="752874"/>
              <a:chOff x="4018197" y="5079872"/>
              <a:chExt cx="703068" cy="752874"/>
            </a:xfrm>
          </p:grpSpPr>
          <p:sp>
            <p:nvSpPr>
              <p:cNvPr id="76" name="Dubbelvåg 75"/>
              <p:cNvSpPr/>
              <p:nvPr/>
            </p:nvSpPr>
            <p:spPr>
              <a:xfrm>
                <a:off x="4253539" y="5252422"/>
                <a:ext cx="253751" cy="400316"/>
              </a:xfrm>
              <a:prstGeom prst="doubleWav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7" name="Rektangel 76"/>
              <p:cNvSpPr/>
              <p:nvPr/>
            </p:nvSpPr>
            <p:spPr>
              <a:xfrm>
                <a:off x="4018197" y="5079872"/>
                <a:ext cx="703068" cy="2691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Rektangel 77"/>
              <p:cNvSpPr/>
              <p:nvPr/>
            </p:nvSpPr>
            <p:spPr>
              <a:xfrm>
                <a:off x="4170597" y="5563568"/>
                <a:ext cx="488546" cy="2691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5" name="Rak 94"/>
            <p:cNvCxnSpPr/>
            <p:nvPr/>
          </p:nvCxnSpPr>
          <p:spPr>
            <a:xfrm>
              <a:off x="6264732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upp 99"/>
            <p:cNvGrpSpPr/>
            <p:nvPr/>
          </p:nvGrpSpPr>
          <p:grpSpPr>
            <a:xfrm>
              <a:off x="2950048" y="5586785"/>
              <a:ext cx="685800" cy="918795"/>
              <a:chOff x="3137520" y="3495887"/>
              <a:chExt cx="685800" cy="918795"/>
            </a:xfrm>
          </p:grpSpPr>
          <p:pic>
            <p:nvPicPr>
              <p:cNvPr id="101" name="Bildobjekt 100" descr="ThumbTa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7520" y="3728882"/>
                <a:ext cx="685800" cy="685800"/>
              </a:xfrm>
              <a:prstGeom prst="rect">
                <a:avLst/>
              </a:prstGeom>
            </p:spPr>
          </p:pic>
          <p:cxnSp>
            <p:nvCxnSpPr>
              <p:cNvPr id="102" name="Rak pil 101"/>
              <p:cNvCxnSpPr/>
              <p:nvPr/>
            </p:nvCxnSpPr>
            <p:spPr>
              <a:xfrm flipV="1">
                <a:off x="3480420" y="3495887"/>
                <a:ext cx="0" cy="36000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upp 102"/>
            <p:cNvGrpSpPr/>
            <p:nvPr/>
          </p:nvGrpSpPr>
          <p:grpSpPr>
            <a:xfrm>
              <a:off x="7373677" y="5585168"/>
              <a:ext cx="685800" cy="918795"/>
              <a:chOff x="3137520" y="3495887"/>
              <a:chExt cx="685800" cy="918795"/>
            </a:xfrm>
          </p:grpSpPr>
          <p:pic>
            <p:nvPicPr>
              <p:cNvPr id="104" name="Bildobjekt 103" descr="ThumbTa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7520" y="3728882"/>
                <a:ext cx="685800" cy="685800"/>
              </a:xfrm>
              <a:prstGeom prst="rect">
                <a:avLst/>
              </a:prstGeom>
            </p:spPr>
          </p:pic>
          <p:cxnSp>
            <p:nvCxnSpPr>
              <p:cNvPr id="105" name="Rak pil 104"/>
              <p:cNvCxnSpPr/>
              <p:nvPr/>
            </p:nvCxnSpPr>
            <p:spPr>
              <a:xfrm flipV="1">
                <a:off x="3480420" y="3495887"/>
                <a:ext cx="0" cy="36000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4" name="CPT3_5.png" descr="/Users/petter/Jobb/OpatusAB/OPATest/DeliveriesThrowLabs/iOS7/images/CPT3_5.png"/>
            <p:cNvPicPr>
              <a:picLocks noChangeAspect="1"/>
            </p:cNvPicPr>
            <p:nvPr/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598" y="4528614"/>
              <a:ext cx="685800" cy="685800"/>
            </a:xfrm>
            <a:prstGeom prst="rect">
              <a:avLst/>
            </a:prstGeom>
          </p:spPr>
        </p:pic>
        <p:pic>
          <p:nvPicPr>
            <p:cNvPr id="65" name="CPT3_5.png" descr="/Users/petter/Jobb/OpatusAB/OPATest/DeliveriesThrowLabs/iOS7/images/CPT3_5.png"/>
            <p:cNvPicPr>
              <a:picLocks noChangeAspect="1"/>
            </p:cNvPicPr>
            <p:nvPr/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631" y="4528614"/>
              <a:ext cx="685800" cy="685800"/>
            </a:xfrm>
            <a:prstGeom prst="rect">
              <a:avLst/>
            </a:prstGeom>
          </p:spPr>
        </p:pic>
        <p:pic>
          <p:nvPicPr>
            <p:cNvPr id="7" name="CPT3_8.png" descr="/Users/petter/Jobb/OpatusAB/OPATest/DeliveriesThrowLabs/iOS7/images/CPT3_8.png"/>
            <p:cNvPicPr>
              <a:picLocks noChangeAspect="1"/>
            </p:cNvPicPr>
            <p:nvPr/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730" y="4528614"/>
              <a:ext cx="685800" cy="685800"/>
            </a:xfrm>
            <a:prstGeom prst="rect">
              <a:avLst/>
            </a:prstGeom>
          </p:spPr>
        </p:pic>
        <p:pic>
          <p:nvPicPr>
            <p:cNvPr id="68" name="CPT3_8.png" descr="/Users/petter/Jobb/OpatusAB/OPATest/DeliveriesThrowLabs/iOS7/images/CPT3_8.png"/>
            <p:cNvPicPr>
              <a:picLocks noChangeAspect="1"/>
            </p:cNvPicPr>
            <p:nvPr/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762" y="4528614"/>
              <a:ext cx="685800" cy="685800"/>
            </a:xfrm>
            <a:prstGeom prst="rect">
              <a:avLst/>
            </a:prstGeom>
          </p:spPr>
        </p:pic>
        <p:pic>
          <p:nvPicPr>
            <p:cNvPr id="75" name="CPT3_4.png" descr="/Users/petter/Jobb/OpatusAB/OPATest/DeliveriesThrowLabs/iOS7/images/CPT3_4.png"/>
            <p:cNvPicPr>
              <a:picLocks noChangeAspect="1"/>
            </p:cNvPicPr>
            <p:nvPr/>
          </p:nvPicPr>
          <p:blipFill>
            <a:blip r:embed="rId11" r:link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697" y="4528614"/>
              <a:ext cx="685800" cy="685800"/>
            </a:xfrm>
            <a:prstGeom prst="rect">
              <a:avLst/>
            </a:prstGeom>
          </p:spPr>
        </p:pic>
        <p:pic>
          <p:nvPicPr>
            <p:cNvPr id="10" name="CPT3_1.png" descr="/Users/petter/Jobb/OpatusAB/OPATest/DeliveriesThrowLabs/iOS7/images/CPT3_1.png"/>
            <p:cNvPicPr>
              <a:picLocks noChangeAspect="1"/>
            </p:cNvPicPr>
            <p:nvPr/>
          </p:nvPicPr>
          <p:blipFill>
            <a:blip r:embed="rId13" r:link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664" y="4528614"/>
              <a:ext cx="685800" cy="685800"/>
            </a:xfrm>
            <a:prstGeom prst="rect">
              <a:avLst/>
            </a:prstGeom>
          </p:spPr>
        </p:pic>
      </p:grpSp>
      <p:grpSp>
        <p:nvGrpSpPr>
          <p:cNvPr id="15" name="Grupp 14"/>
          <p:cNvGrpSpPr/>
          <p:nvPr/>
        </p:nvGrpSpPr>
        <p:grpSpPr>
          <a:xfrm>
            <a:off x="2065137" y="2074459"/>
            <a:ext cx="8441990" cy="1993076"/>
            <a:chOff x="541137" y="2074459"/>
            <a:chExt cx="8441990" cy="1993076"/>
          </a:xfrm>
        </p:grpSpPr>
        <p:grpSp>
          <p:nvGrpSpPr>
            <p:cNvPr id="34" name="Grupp 33"/>
            <p:cNvGrpSpPr/>
            <p:nvPr/>
          </p:nvGrpSpPr>
          <p:grpSpPr>
            <a:xfrm>
              <a:off x="3137520" y="3148740"/>
              <a:ext cx="685800" cy="918795"/>
              <a:chOff x="3137520" y="3495887"/>
              <a:chExt cx="685800" cy="918795"/>
            </a:xfrm>
          </p:grpSpPr>
          <p:pic>
            <p:nvPicPr>
              <p:cNvPr id="27" name="Bildobjekt 26" descr="ThumbTa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7520" y="3728882"/>
                <a:ext cx="685800" cy="685800"/>
              </a:xfrm>
              <a:prstGeom prst="rect">
                <a:avLst/>
              </a:prstGeom>
            </p:spPr>
          </p:pic>
          <p:cxnSp>
            <p:nvCxnSpPr>
              <p:cNvPr id="58" name="Rak pil 57"/>
              <p:cNvCxnSpPr/>
              <p:nvPr/>
            </p:nvCxnSpPr>
            <p:spPr>
              <a:xfrm flipV="1">
                <a:off x="3480420" y="3495887"/>
                <a:ext cx="0" cy="36000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 96"/>
            <p:cNvGrpSpPr/>
            <p:nvPr/>
          </p:nvGrpSpPr>
          <p:grpSpPr>
            <a:xfrm>
              <a:off x="4184155" y="3131359"/>
              <a:ext cx="685800" cy="918795"/>
              <a:chOff x="3137520" y="3495887"/>
              <a:chExt cx="685800" cy="918795"/>
            </a:xfrm>
          </p:grpSpPr>
          <p:pic>
            <p:nvPicPr>
              <p:cNvPr id="98" name="Bildobjekt 97" descr="ThumbTa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7520" y="3728882"/>
                <a:ext cx="685800" cy="685800"/>
              </a:xfrm>
              <a:prstGeom prst="rect">
                <a:avLst/>
              </a:prstGeom>
            </p:spPr>
          </p:pic>
          <p:cxnSp>
            <p:nvCxnSpPr>
              <p:cNvPr id="99" name="Rak pil 98"/>
              <p:cNvCxnSpPr/>
              <p:nvPr/>
            </p:nvCxnSpPr>
            <p:spPr>
              <a:xfrm flipV="1">
                <a:off x="3480420" y="3495887"/>
                <a:ext cx="0" cy="36000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" name="CPT3_5.png" descr="/Users/petter/Jobb/OpatusAB/OPATest/DeliveriesThrowLabs/iOS7/images/CPT3_5.png"/>
            <p:cNvPicPr>
              <a:picLocks noChangeAspect="1"/>
            </p:cNvPicPr>
            <p:nvPr/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137" y="2074459"/>
              <a:ext cx="685800" cy="685800"/>
            </a:xfrm>
            <a:prstGeom prst="rect">
              <a:avLst/>
            </a:prstGeom>
          </p:spPr>
        </p:pic>
        <p:grpSp>
          <p:nvGrpSpPr>
            <p:cNvPr id="14" name="Grupp 13"/>
            <p:cNvGrpSpPr/>
            <p:nvPr/>
          </p:nvGrpSpPr>
          <p:grpSpPr>
            <a:xfrm>
              <a:off x="748397" y="2074459"/>
              <a:ext cx="8234730" cy="1252919"/>
              <a:chOff x="748397" y="2074459"/>
              <a:chExt cx="8234730" cy="1252919"/>
            </a:xfrm>
          </p:grpSpPr>
          <p:cxnSp>
            <p:nvCxnSpPr>
              <p:cNvPr id="17" name="Rak pil 16"/>
              <p:cNvCxnSpPr/>
              <p:nvPr/>
            </p:nvCxnSpPr>
            <p:spPr>
              <a:xfrm>
                <a:off x="748397" y="3070993"/>
                <a:ext cx="8088129" cy="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ruta 19"/>
              <p:cNvSpPr txBox="1"/>
              <p:nvPr/>
            </p:nvSpPr>
            <p:spPr>
              <a:xfrm>
                <a:off x="8900408" y="2947876"/>
                <a:ext cx="80851" cy="24622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v-SE" sz="1600" dirty="0">
                    <a:solidFill>
                      <a:schemeClr val="tx2">
                        <a:lumMod val="75000"/>
                      </a:schemeClr>
                    </a:solidFill>
                    <a:latin typeface="Verdana"/>
                    <a:cs typeface="Verdana"/>
                  </a:rPr>
                  <a:t>t</a:t>
                </a:r>
              </a:p>
            </p:txBody>
          </p:sp>
          <p:cxnSp>
            <p:nvCxnSpPr>
              <p:cNvPr id="42" name="Rak 41"/>
              <p:cNvCxnSpPr/>
              <p:nvPr/>
            </p:nvCxnSpPr>
            <p:spPr>
              <a:xfrm>
                <a:off x="884037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ak 42"/>
              <p:cNvCxnSpPr/>
              <p:nvPr/>
            </p:nvCxnSpPr>
            <p:spPr>
              <a:xfrm>
                <a:off x="1995350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ak 43"/>
              <p:cNvCxnSpPr/>
              <p:nvPr/>
            </p:nvCxnSpPr>
            <p:spPr>
              <a:xfrm>
                <a:off x="3086481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k 44"/>
              <p:cNvCxnSpPr/>
              <p:nvPr/>
            </p:nvCxnSpPr>
            <p:spPr>
              <a:xfrm>
                <a:off x="4253539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ak 45"/>
              <p:cNvCxnSpPr/>
              <p:nvPr/>
            </p:nvCxnSpPr>
            <p:spPr>
              <a:xfrm>
                <a:off x="6518084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ak 47"/>
              <p:cNvCxnSpPr/>
              <p:nvPr/>
            </p:nvCxnSpPr>
            <p:spPr>
              <a:xfrm>
                <a:off x="7658078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Rak 91"/>
              <p:cNvCxnSpPr/>
              <p:nvPr/>
            </p:nvCxnSpPr>
            <p:spPr>
              <a:xfrm>
                <a:off x="5362915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/>
              <p:cNvSpPr/>
              <p:nvPr/>
            </p:nvSpPr>
            <p:spPr>
              <a:xfrm>
                <a:off x="8235332" y="2836311"/>
                <a:ext cx="747795" cy="4910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8401495" y="2672270"/>
                <a:ext cx="5690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v-SE" sz="3200" dirty="0">
                    <a:solidFill>
                      <a:schemeClr val="tx2"/>
                    </a:solidFill>
                  </a:rPr>
                  <a:t>. . .</a:t>
                </a:r>
              </a:p>
            </p:txBody>
          </p:sp>
          <p:pic>
            <p:nvPicPr>
              <p:cNvPr id="5" name="CPT3_6.png" descr="/Users/petter/Jobb/OpatusAB/OPATest/DeliveriesThrowLabs/iOS7/images/CPT3_6.png"/>
              <p:cNvPicPr>
                <a:picLocks noChangeAspect="1"/>
              </p:cNvPicPr>
              <p:nvPr/>
            </p:nvPicPr>
            <p:blipFill>
              <a:blip r:embed="rId15" r:link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7165" y="2074459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8" name="CPT3_4.png" descr="/Users/petter/Jobb/OpatusAB/OPATest/DeliveriesThrowLabs/iOS7/images/CPT3_4.png"/>
              <p:cNvPicPr>
                <a:picLocks noChangeAspect="1"/>
              </p:cNvPicPr>
              <p:nvPr/>
            </p:nvPicPr>
            <p:blipFill>
              <a:blip r:embed="rId11" r:link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144" y="2074459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70" name="CPT3_4.png" descr="/Users/petter/Jobb/OpatusAB/OPATest/DeliveriesThrowLabs/iOS7/images/CPT3_4.png"/>
              <p:cNvPicPr>
                <a:picLocks noChangeAspect="1"/>
              </p:cNvPicPr>
              <p:nvPr/>
            </p:nvPicPr>
            <p:blipFill>
              <a:blip r:embed="rId11" r:link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9151" y="2074459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74" name="CPT3_4.png" descr="/Users/petter/Jobb/OpatusAB/OPATest/DeliveriesThrowLabs/iOS7/images/CPT3_4.png"/>
              <p:cNvPicPr>
                <a:picLocks noChangeAspect="1"/>
              </p:cNvPicPr>
              <p:nvPr/>
            </p:nvPicPr>
            <p:blipFill>
              <a:blip r:embed="rId11" r:link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8158" y="2074459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2" name="CPT3_2.png" descr="/Users/petter/Jobb/OpatusAB/OPATest/DeliveriesThrowLabs/iOS7/images/CPT3_2.png"/>
              <p:cNvPicPr>
                <a:picLocks noChangeAspect="1"/>
              </p:cNvPicPr>
              <p:nvPr/>
            </p:nvPicPr>
            <p:blipFill>
              <a:blip r:embed="rId17" r:link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6172" y="2074459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3" name="CPT3_3.png" descr="/Users/petter/Jobb/OpatusAB/OPATest/DeliveriesThrowLabs/iOS7/images/CPT3_3.png"/>
              <p:cNvPicPr>
                <a:picLocks noChangeAspect="1"/>
              </p:cNvPicPr>
              <p:nvPr/>
            </p:nvPicPr>
            <p:blipFill>
              <a:blip r:embed="rId19" r:link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5178" y="2074459"/>
                <a:ext cx="685800" cy="685800"/>
              </a:xfrm>
              <a:prstGeom prst="rect">
                <a:avLst/>
              </a:prstGeom>
            </p:spPr>
          </p:pic>
        </p:grpSp>
      </p:grpSp>
      <p:pic>
        <p:nvPicPr>
          <p:cNvPr id="66" name="Grafik 6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8" y="363032"/>
            <a:ext cx="3507745" cy="11309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0777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44723" y="1627272"/>
            <a:ext cx="2526473" cy="1400530"/>
          </a:xfrm>
        </p:spPr>
        <p:txBody>
          <a:bodyPr/>
          <a:lstStyle/>
          <a:p>
            <a:r>
              <a:rPr lang="de-DE" dirty="0"/>
              <a:t>GXR 1</a:t>
            </a:r>
            <a:br>
              <a:rPr lang="de-DE" dirty="0"/>
            </a:br>
            <a:r>
              <a:rPr lang="de-DE" sz="2000" dirty="0"/>
              <a:t>0-3mg</a:t>
            </a:r>
          </a:p>
        </p:txBody>
      </p:sp>
      <p:pic>
        <p:nvPicPr>
          <p:cNvPr id="26" name="Inhaltsplatzhalter 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" y="43113"/>
            <a:ext cx="4724368" cy="668557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272" y="43112"/>
            <a:ext cx="4753888" cy="67273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60" y="5798303"/>
            <a:ext cx="2408802" cy="7766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3371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24945" y="1433309"/>
            <a:ext cx="1935345" cy="1400530"/>
          </a:xfrm>
        </p:spPr>
        <p:txBody>
          <a:bodyPr/>
          <a:lstStyle/>
          <a:p>
            <a:r>
              <a:rPr lang="de-DE" dirty="0"/>
              <a:t>GXR 2</a:t>
            </a:r>
            <a:br>
              <a:rPr lang="de-DE" dirty="0"/>
            </a:br>
            <a:r>
              <a:rPr lang="de-DE" sz="2000" dirty="0"/>
              <a:t>0-4mg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91" y="79461"/>
            <a:ext cx="4708669" cy="66633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16" y="84398"/>
            <a:ext cx="4707638" cy="66619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363" y="5800436"/>
            <a:ext cx="2402189" cy="774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8090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Zunächst: was ist ADS und wie wird es diagnostiziert?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59628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63364" y="-102755"/>
            <a:ext cx="5523346" cy="408709"/>
          </a:xfrm>
          <a:solidFill>
            <a:schemeClr val="tx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90" y="6072641"/>
            <a:ext cx="2295032" cy="739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0996406" y="1710178"/>
            <a:ext cx="1671782" cy="916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800" dirty="0">
                <a:solidFill>
                  <a:schemeClr val="bg1"/>
                </a:solidFill>
              </a:rPr>
              <a:t>GXR 3</a:t>
            </a:r>
          </a:p>
          <a:p>
            <a:r>
              <a:rPr lang="de-DE" sz="2000" dirty="0">
                <a:solidFill>
                  <a:schemeClr val="bg1"/>
                </a:solidFill>
              </a:rPr>
              <a:t>0-4-3mg</a:t>
            </a:r>
          </a:p>
          <a:p>
            <a:r>
              <a:rPr lang="de-DE" sz="2000" dirty="0">
                <a:solidFill>
                  <a:schemeClr val="bg1"/>
                </a:solidFill>
              </a:rPr>
              <a:t>+ LDX50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333733"/>
              </p:ext>
            </p:extLst>
          </p:nvPr>
        </p:nvGraphicFramePr>
        <p:xfrm>
          <a:off x="7297585" y="509021"/>
          <a:ext cx="37782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4" imgW="3777856" imgH="5346331" progId="AcroExch.Document.DC">
                  <p:embed/>
                </p:oleObj>
              </mc:Choice>
              <mc:Fallback>
                <p:oleObj name="Acrobat Document" r:id="rId4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97585" y="509021"/>
                        <a:ext cx="377825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51856"/>
              </p:ext>
            </p:extLst>
          </p:nvPr>
        </p:nvGraphicFramePr>
        <p:xfrm>
          <a:off x="3648793" y="509021"/>
          <a:ext cx="37782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6" imgW="3777856" imgH="5346331" progId="AcroExch.Document.DC">
                  <p:embed/>
                </p:oleObj>
              </mc:Choice>
              <mc:Fallback>
                <p:oleObj name="Acrobat Document" r:id="rId6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8793" y="509021"/>
                        <a:ext cx="377825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89840"/>
              </p:ext>
            </p:extLst>
          </p:nvPr>
        </p:nvGraphicFramePr>
        <p:xfrm>
          <a:off x="0" y="509021"/>
          <a:ext cx="37782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8" imgW="3777856" imgH="5346331" progId="AcroExch.Document.DC">
                  <p:embed/>
                </p:oleObj>
              </mc:Choice>
              <mc:Fallback>
                <p:oleObj name="Acrobat Document" r:id="rId8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509021"/>
                        <a:ext cx="377825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461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18254" y="1131743"/>
            <a:ext cx="1618673" cy="1694584"/>
          </a:xfrm>
        </p:spPr>
        <p:txBody>
          <a:bodyPr>
            <a:normAutofit fontScale="90000"/>
          </a:bodyPr>
          <a:lstStyle/>
          <a:p>
            <a:r>
              <a:rPr lang="de-DE" dirty="0"/>
              <a:t>GXR 4</a:t>
            </a:r>
            <a:br>
              <a:rPr lang="de-DE" dirty="0"/>
            </a:br>
            <a:r>
              <a:rPr lang="de-DE" sz="2200" dirty="0"/>
              <a:t>0-3mg</a:t>
            </a:r>
            <a:br>
              <a:rPr lang="de-DE" sz="2200" dirty="0"/>
            </a:br>
            <a:r>
              <a:rPr lang="de-DE" sz="2200" dirty="0"/>
              <a:t>unterdosiert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058" y="0"/>
            <a:ext cx="4820191" cy="68211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812145" cy="68097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63" y="5791200"/>
            <a:ext cx="2821837" cy="9097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17770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" y="194017"/>
            <a:ext cx="9404723" cy="1400530"/>
          </a:xfrm>
          <a:solidFill>
            <a:schemeClr val="tx1"/>
          </a:soli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LDX Feineinstellung (0-30-25mg)</a:t>
            </a:r>
          </a:p>
        </p:txBody>
      </p:sp>
      <p:pic>
        <p:nvPicPr>
          <p:cNvPr id="8" name="Bildobjekt 7" descr="13126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1116000"/>
            <a:ext cx="4004945" cy="566750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9" name="Bildobjekt 8" descr="13126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000" y="1116000"/>
            <a:ext cx="4004945" cy="566750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10" name="Bildobjekt 9" descr="13126_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1116000"/>
            <a:ext cx="4004945" cy="566750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515" y="3555"/>
            <a:ext cx="3450430" cy="1112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98799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81563" y="1115999"/>
            <a:ext cx="1953818" cy="140053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MPH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0-10mg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Bildobjekt 5" descr="14950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075"/>
            <a:ext cx="4880326" cy="6906276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7" name="Bildobjekt 6" descr="14950_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326" y="-12714"/>
            <a:ext cx="4855195" cy="6870713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52" y="6074113"/>
            <a:ext cx="2431348" cy="783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98334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97163" y="1348510"/>
            <a:ext cx="2071565" cy="854109"/>
          </a:xfrm>
        </p:spPr>
        <p:txBody>
          <a:bodyPr/>
          <a:lstStyle/>
          <a:p>
            <a:r>
              <a:rPr lang="de-DE" sz="2800" dirty="0" err="1">
                <a:solidFill>
                  <a:schemeClr val="bg1"/>
                </a:solidFill>
              </a:rPr>
              <a:t>Imipramin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0-20mg</a:t>
            </a:r>
          </a:p>
        </p:txBody>
      </p:sp>
      <p:pic>
        <p:nvPicPr>
          <p:cNvPr id="6" name="Bildobjekt 5" descr="13729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905"/>
            <a:ext cx="4872290" cy="6894905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7" name="Bildobjekt 6" descr="13729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290" y="-36905"/>
            <a:ext cx="4924873" cy="6969316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63" y="6085886"/>
            <a:ext cx="2394837" cy="772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63961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6357"/>
          </a:xfrm>
        </p:spPr>
        <p:txBody>
          <a:bodyPr>
            <a:normAutofit fontScale="90000"/>
          </a:bodyPr>
          <a:lstStyle/>
          <a:p>
            <a:r>
              <a:rPr lang="de-DE" dirty="0"/>
              <a:t>Vielen Dank für Ihre Aufmerksamkeit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458720"/>
            <a:ext cx="9144000" cy="2799080"/>
          </a:xfrm>
        </p:spPr>
        <p:txBody>
          <a:bodyPr>
            <a:noAutofit/>
          </a:bodyPr>
          <a:lstStyle/>
          <a:p>
            <a:r>
              <a:rPr lang="de-DE" sz="1800" dirty="0"/>
              <a:t>Dr. med. Ralph Meyers</a:t>
            </a:r>
          </a:p>
          <a:p>
            <a:r>
              <a:rPr lang="de-DE" sz="1800" dirty="0"/>
              <a:t>Arzt für Kinder- und Jugendpsychiatrie</a:t>
            </a:r>
          </a:p>
          <a:p>
            <a:r>
              <a:rPr lang="de-DE" sz="1800" dirty="0"/>
              <a:t>Psychotherapie</a:t>
            </a:r>
          </a:p>
          <a:p>
            <a:r>
              <a:rPr lang="de-DE" sz="1800" dirty="0"/>
              <a:t>Mitglied BKJPP, DGKJP, DZL, Tourette-Gesellschaft, Ethikkommission der ÄKWL, Leitender Prüfarzt, Beratender Arzt der KVWL – </a:t>
            </a:r>
            <a:r>
              <a:rPr lang="de-DE" sz="1800" dirty="0" err="1"/>
              <a:t>PharmPro</a:t>
            </a:r>
            <a:r>
              <a:rPr lang="de-DE" sz="1800" dirty="0"/>
              <a:t>®</a:t>
            </a:r>
          </a:p>
          <a:p>
            <a:r>
              <a:rPr lang="de-DE" sz="1800" dirty="0">
                <a:hlinkClick r:id="rId2"/>
              </a:rPr>
              <a:t>www.meyers-dorsten.com</a:t>
            </a:r>
            <a:r>
              <a:rPr lang="de-DE" sz="1800" dirty="0"/>
              <a:t>, </a:t>
            </a:r>
            <a:r>
              <a:rPr lang="de-DE" sz="1800" dirty="0">
                <a:hlinkClick r:id="rId3"/>
              </a:rPr>
              <a:t>www.meyers-hamburg.com</a:t>
            </a:r>
            <a:r>
              <a:rPr lang="de-DE" sz="1800" dirty="0"/>
              <a:t>, </a:t>
            </a:r>
            <a:r>
              <a:rPr lang="de-DE" sz="1800" dirty="0" err="1">
                <a:hlinkClick r:id="rId4"/>
              </a:rPr>
              <a:t>kjpmeyers@</a:t>
            </a:r>
            <a:r>
              <a:rPr lang="de-DE" sz="1800" err="1">
                <a:hlinkClick r:id="rId4"/>
              </a:rPr>
              <a:t>gmx</a:t>
            </a:r>
            <a:r>
              <a:rPr lang="de-DE" sz="1800">
                <a:hlinkClick r:id="rId4"/>
              </a:rPr>
              <a:t>.de</a:t>
            </a:r>
            <a:endParaRPr lang="de-DE" sz="1800"/>
          </a:p>
          <a:p>
            <a:endParaRPr lang="de-DE" sz="1800" dirty="0"/>
          </a:p>
          <a:p>
            <a:r>
              <a:rPr lang="de-DE" sz="1800" dirty="0"/>
              <a:t>Copyright 2020©</a:t>
            </a:r>
          </a:p>
          <a:p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9270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429000" y="0"/>
            <a:ext cx="7239000" cy="144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1400" dirty="0">
                <a:solidFill>
                  <a:srgbClr val="4D4D4D"/>
                </a:solidFill>
                <a:latin typeface="Arial" panose="020B0604020202020204" pitchFamily="34" charset="0"/>
              </a:rPr>
              <a:t>Schröder/Meyers: Was wird aus dem Zappelphilipp?</a:t>
            </a:r>
          </a:p>
          <a:p>
            <a:r>
              <a:rPr lang="de-DE" altLang="de-DE" sz="1400" dirty="0">
                <a:solidFill>
                  <a:srgbClr val="4D4D4D"/>
                </a:solidFill>
                <a:latin typeface="Arial" panose="020B0604020202020204" pitchFamily="34" charset="0"/>
              </a:rPr>
              <a:t> ADHS bei Kindern und Erwachsenen 2004</a:t>
            </a:r>
            <a:endParaRPr lang="de-DE" altLang="de-DE" sz="1400" dirty="0">
              <a:latin typeface="Arial" panose="020B0604020202020204" pitchFamily="34" charset="0"/>
            </a:endParaRPr>
          </a:p>
          <a:p>
            <a:endParaRPr lang="de-DE" altLang="de-DE" sz="1600" dirty="0">
              <a:latin typeface="Arial" panose="020B0604020202020204" pitchFamily="34" charset="0"/>
            </a:endParaRPr>
          </a:p>
          <a:p>
            <a:r>
              <a:rPr lang="de-DE" altLang="de-DE" sz="3600" dirty="0">
                <a:latin typeface="Arial" panose="020B0604020202020204" pitchFamily="34" charset="0"/>
              </a:rPr>
              <a:t>DSM-IV-Kriterien (für Kinder)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1524000" y="0"/>
            <a:ext cx="1905000" cy="1441450"/>
            <a:chOff x="0" y="0"/>
            <a:chExt cx="1200" cy="908"/>
          </a:xfrm>
        </p:grpSpPr>
        <p:pic>
          <p:nvPicPr>
            <p:cNvPr id="1075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07525" name="Bild 1"/>
            <p:cNvGraphicFramePr>
              <a:graphicFrameLocks noChangeAspect="1"/>
            </p:cNvGraphicFramePr>
            <p:nvPr/>
          </p:nvGraphicFramePr>
          <p:xfrm>
            <a:off x="896" y="48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Grafik" r:id="rId4" imgW="692308" imgH="721467" progId="Word.Picture.8">
                    <p:embed/>
                  </p:oleObj>
                </mc:Choice>
                <mc:Fallback>
                  <p:oleObj name="Grafik" r:id="rId4" imgW="692308" imgH="721467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" y="48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chemeClr val="fol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Diagramm 1"/>
          <p:cNvGraphicFramePr/>
          <p:nvPr/>
        </p:nvGraphicFramePr>
        <p:xfrm>
          <a:off x="1600200" y="1524001"/>
          <a:ext cx="4419600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Diagramm 2"/>
          <p:cNvGraphicFramePr/>
          <p:nvPr/>
        </p:nvGraphicFramePr>
        <p:xfrm>
          <a:off x="6172200" y="1524001"/>
          <a:ext cx="4419600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1714500" y="6415088"/>
            <a:ext cx="876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bereits vor dem 7. Lj.</a:t>
            </a:r>
            <a:r>
              <a:rPr lang="de-DE" altLang="de-D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/</a:t>
            </a:r>
            <a:r>
              <a:rPr lang="de-DE" altLang="de-DE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in mind. 2 Lebensber.</a:t>
            </a:r>
            <a:r>
              <a:rPr lang="de-DE" altLang="de-D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/</a:t>
            </a:r>
            <a:r>
              <a:rPr lang="de-DE" altLang="de-DE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Beeinträcht.</a:t>
            </a:r>
            <a:r>
              <a:rPr lang="de-DE" altLang="de-D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/</a:t>
            </a:r>
            <a:r>
              <a:rPr lang="de-DE" altLang="de-DE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nicht anderweitig bed.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711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Testbatterie für das 3.-5. Lebensjahr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272" y="2089873"/>
            <a:ext cx="4948238" cy="2479675"/>
          </a:xfrm>
        </p:spPr>
        <p:txBody>
          <a:bodyPr>
            <a:normAutofit lnSpcReduction="10000"/>
          </a:bodyPr>
          <a:lstStyle/>
          <a:p>
            <a:r>
              <a:rPr lang="en-US" altLang="de-DE" sz="4000" dirty="0"/>
              <a:t>SNO,K-ABC,CFT1</a:t>
            </a:r>
          </a:p>
          <a:p>
            <a:r>
              <a:rPr lang="en-US" altLang="de-DE" sz="4000" dirty="0"/>
              <a:t>MZT, </a:t>
            </a:r>
            <a:r>
              <a:rPr lang="en-US" altLang="de-DE" sz="4000" dirty="0" err="1"/>
              <a:t>Familie</a:t>
            </a:r>
            <a:r>
              <a:rPr lang="en-US" altLang="de-DE" sz="4000" dirty="0"/>
              <a:t> in </a:t>
            </a:r>
            <a:r>
              <a:rPr lang="en-US" altLang="de-DE" sz="4000" dirty="0" err="1"/>
              <a:t>Tieren</a:t>
            </a:r>
            <a:endParaRPr lang="en-US" altLang="de-DE" sz="4000" dirty="0"/>
          </a:p>
          <a:p>
            <a:r>
              <a:rPr lang="en-US" altLang="de-DE" sz="4000" dirty="0"/>
              <a:t>OPATUS CPTa 3-6 (</a:t>
            </a:r>
            <a:r>
              <a:rPr lang="en-US" altLang="de-DE" sz="4000" dirty="0" err="1"/>
              <a:t>Kleinkind</a:t>
            </a:r>
            <a:r>
              <a:rPr lang="en-US" altLang="de-DE" sz="4000" dirty="0"/>
              <a:t> / toddler)</a:t>
            </a:r>
            <a:endParaRPr lang="en-US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0447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Testbatterie für 6.-9. / 9.-12. Lebensjahr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1450" y="1757508"/>
            <a:ext cx="4948238" cy="2346325"/>
          </a:xfrm>
        </p:spPr>
        <p:txBody>
          <a:bodyPr>
            <a:noAutofit/>
          </a:bodyPr>
          <a:lstStyle/>
          <a:p>
            <a:r>
              <a:rPr lang="en-US" altLang="de-DE" sz="4000" dirty="0"/>
              <a:t>CFT1 / CFT20</a:t>
            </a:r>
          </a:p>
          <a:p>
            <a:r>
              <a:rPr lang="en-US" altLang="de-DE" sz="4000" dirty="0"/>
              <a:t>MZT  </a:t>
            </a:r>
          </a:p>
          <a:p>
            <a:r>
              <a:rPr lang="en-US" altLang="de-DE" sz="4000" dirty="0" err="1"/>
              <a:t>Familie</a:t>
            </a:r>
            <a:r>
              <a:rPr lang="en-US" altLang="de-DE" sz="4000" dirty="0"/>
              <a:t> in </a:t>
            </a:r>
            <a:r>
              <a:rPr lang="en-US" altLang="de-DE" sz="4000" dirty="0" err="1"/>
              <a:t>Tieren</a:t>
            </a:r>
            <a:r>
              <a:rPr lang="en-US" altLang="de-DE" sz="4000" dirty="0"/>
              <a:t> </a:t>
            </a:r>
            <a:r>
              <a:rPr lang="en-US" altLang="de-DE" sz="4000" dirty="0" err="1"/>
              <a:t>oder</a:t>
            </a:r>
            <a:r>
              <a:rPr lang="en-US" altLang="de-DE" sz="4000" dirty="0"/>
              <a:t> </a:t>
            </a:r>
            <a:r>
              <a:rPr lang="en-US" altLang="de-DE" sz="4000" dirty="0" err="1"/>
              <a:t>Sceno</a:t>
            </a:r>
            <a:r>
              <a:rPr lang="en-US" altLang="de-DE" sz="4000" dirty="0"/>
              <a:t>, FBT, SSF</a:t>
            </a:r>
          </a:p>
          <a:p>
            <a:r>
              <a:rPr lang="en-US" altLang="de-DE" sz="4000" dirty="0"/>
              <a:t>D2,OPATUS CPTa 6-12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966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Testbatterie ab dem 13.Lebensjahr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6778" y="1690688"/>
            <a:ext cx="9987840" cy="3960738"/>
          </a:xfrm>
        </p:spPr>
        <p:txBody>
          <a:bodyPr>
            <a:normAutofit lnSpcReduction="10000"/>
          </a:bodyPr>
          <a:lstStyle/>
          <a:p>
            <a:r>
              <a:rPr lang="en-US" altLang="de-DE" sz="4000" dirty="0"/>
              <a:t>CFT20</a:t>
            </a:r>
          </a:p>
          <a:p>
            <a:r>
              <a:rPr lang="en-US" altLang="de-DE" sz="4000" dirty="0"/>
              <a:t>FBT</a:t>
            </a:r>
          </a:p>
          <a:p>
            <a:r>
              <a:rPr lang="en-US" altLang="de-DE" sz="4000" dirty="0"/>
              <a:t>D2, OPATUS CPTa 12-18 </a:t>
            </a:r>
            <a:r>
              <a:rPr lang="en-US" altLang="de-DE" sz="4000" dirty="0" err="1"/>
              <a:t>oder</a:t>
            </a:r>
            <a:r>
              <a:rPr lang="en-US" altLang="de-DE" sz="4000" dirty="0"/>
              <a:t> 18+ </a:t>
            </a:r>
          </a:p>
          <a:p>
            <a:r>
              <a:rPr lang="en-US" altLang="de-DE" sz="4000" dirty="0"/>
              <a:t>FPI-R</a:t>
            </a:r>
          </a:p>
          <a:p>
            <a:r>
              <a:rPr lang="en-US" altLang="de-DE" sz="4000" dirty="0"/>
              <a:t>SBB (</a:t>
            </a:r>
            <a:r>
              <a:rPr lang="en-US" altLang="de-DE" sz="4000" dirty="0" err="1"/>
              <a:t>für</a:t>
            </a:r>
            <a:r>
              <a:rPr lang="en-US" altLang="de-DE" sz="4000" dirty="0"/>
              <a:t> </a:t>
            </a:r>
            <a:r>
              <a:rPr lang="en-US" altLang="de-DE" sz="4000" dirty="0" err="1"/>
              <a:t>Erwachsene</a:t>
            </a:r>
            <a:r>
              <a:rPr lang="en-US" altLang="de-DE" sz="4000" dirty="0"/>
              <a:t>)</a:t>
            </a:r>
          </a:p>
          <a:p>
            <a:r>
              <a:rPr lang="en-US" altLang="de-DE" sz="4000" dirty="0"/>
              <a:t>DCL-HKS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5438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Welche Möglichkeiten bietet diese Vorgehensweise?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3163" y="1989716"/>
            <a:ext cx="7361382" cy="3416300"/>
          </a:xfrm>
        </p:spPr>
        <p:txBody>
          <a:bodyPr>
            <a:normAutofit fontScale="40000" lnSpcReduction="20000"/>
          </a:bodyPr>
          <a:lstStyle/>
          <a:p>
            <a:r>
              <a:rPr lang="en-US" altLang="de-DE" sz="10000" dirty="0" err="1"/>
              <a:t>Diagnosesicherung</a:t>
            </a:r>
            <a:r>
              <a:rPr lang="en-US" altLang="de-DE" sz="10000" dirty="0"/>
              <a:t> und </a:t>
            </a:r>
            <a:r>
              <a:rPr lang="en-US" altLang="de-DE" sz="10000" dirty="0" err="1"/>
              <a:t>Differentialdiagnose</a:t>
            </a:r>
            <a:r>
              <a:rPr lang="en-US" altLang="de-DE" sz="10000" dirty="0"/>
              <a:t> des ADHS</a:t>
            </a:r>
          </a:p>
          <a:p>
            <a:r>
              <a:rPr lang="en-US" altLang="de-DE" sz="10000" dirty="0" err="1"/>
              <a:t>Klärung</a:t>
            </a:r>
            <a:r>
              <a:rPr lang="en-US" altLang="de-DE" sz="10000" dirty="0"/>
              <a:t> von </a:t>
            </a:r>
            <a:r>
              <a:rPr lang="en-US" altLang="de-DE" sz="10000" dirty="0" err="1"/>
              <a:t>Behandlungsoptionen</a:t>
            </a:r>
            <a:r>
              <a:rPr lang="en-US" altLang="de-DE" sz="10000" dirty="0"/>
              <a:t> </a:t>
            </a:r>
            <a:r>
              <a:rPr lang="en-US" altLang="de-DE" sz="10000" dirty="0" err="1"/>
              <a:t>abhängig</a:t>
            </a:r>
            <a:r>
              <a:rPr lang="en-US" altLang="de-DE" sz="10000" dirty="0"/>
              <a:t> </a:t>
            </a:r>
            <a:r>
              <a:rPr lang="en-US" altLang="de-DE" sz="10000" dirty="0" err="1"/>
              <a:t>vom</a:t>
            </a:r>
            <a:r>
              <a:rPr lang="en-US" altLang="de-DE" sz="10000" dirty="0"/>
              <a:t> </a:t>
            </a:r>
            <a:r>
              <a:rPr lang="en-US" altLang="de-DE" sz="10000" dirty="0" err="1"/>
              <a:t>Untertyp</a:t>
            </a:r>
            <a:r>
              <a:rPr lang="en-US" altLang="de-DE" sz="10000" dirty="0"/>
              <a:t> des ADS</a:t>
            </a:r>
          </a:p>
          <a:p>
            <a:r>
              <a:rPr lang="en-US" altLang="de-DE" sz="10000" dirty="0" err="1"/>
              <a:t>Differenzierte</a:t>
            </a:r>
            <a:r>
              <a:rPr lang="en-US" altLang="de-DE" sz="10000" dirty="0"/>
              <a:t> </a:t>
            </a:r>
            <a:r>
              <a:rPr lang="en-US" altLang="de-DE" sz="10000" dirty="0" err="1"/>
              <a:t>Therapiekontrolle</a:t>
            </a:r>
            <a:r>
              <a:rPr lang="en-US" altLang="de-DE" sz="10000" dirty="0"/>
              <a:t> und </a:t>
            </a:r>
            <a:r>
              <a:rPr lang="en-US" altLang="de-DE" sz="10000" dirty="0" err="1"/>
              <a:t>Anpassung</a:t>
            </a:r>
            <a:r>
              <a:rPr lang="en-US" altLang="de-DE" sz="10000" dirty="0"/>
              <a:t> der </a:t>
            </a:r>
            <a:r>
              <a:rPr lang="en-US" altLang="de-DE" sz="10000" dirty="0" err="1"/>
              <a:t>Medikation</a:t>
            </a:r>
            <a:endParaRPr lang="en-US" altLang="de-DE" sz="10000" dirty="0"/>
          </a:p>
          <a:p>
            <a:endParaRPr lang="en-US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9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49036" y="2563380"/>
            <a:ext cx="10515600" cy="1325563"/>
          </a:xfrm>
        </p:spPr>
        <p:txBody>
          <a:bodyPr/>
          <a:lstStyle/>
          <a:p>
            <a:r>
              <a:rPr lang="de-DE" altLang="de-DE" b="1" dirty="0"/>
              <a:t>Das Ziel ist ein dauerhafter Lerneffekt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936329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2427</Words>
  <Application>Microsoft Office PowerPoint</Application>
  <PresentationFormat>Breitbild</PresentationFormat>
  <Paragraphs>440</Paragraphs>
  <Slides>35</Slides>
  <Notes>20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Symbol</vt:lpstr>
      <vt:lpstr>Times</vt:lpstr>
      <vt:lpstr>Verdana</vt:lpstr>
      <vt:lpstr>Wingdings 3</vt:lpstr>
      <vt:lpstr>Office Theme</vt:lpstr>
      <vt:lpstr>Ion</vt:lpstr>
      <vt:lpstr>1_Ion</vt:lpstr>
      <vt:lpstr>2_Ion</vt:lpstr>
      <vt:lpstr>3_Ion</vt:lpstr>
      <vt:lpstr>Grafik</vt:lpstr>
      <vt:lpstr>Acrobat Document</vt:lpstr>
      <vt:lpstr>Guanfacine, eine neue Option bei ADHS</vt:lpstr>
      <vt:lpstr>Interessenkonflikte:</vt:lpstr>
      <vt:lpstr>Zunächst: was ist ADS und wie wird es diagnostiziert?</vt:lpstr>
      <vt:lpstr>PowerPoint-Präsentation</vt:lpstr>
      <vt:lpstr>Testbatterie für das 3.-5. Lebensjahr</vt:lpstr>
      <vt:lpstr>Testbatterie für 6.-9. / 9.-12. Lebensjahr</vt:lpstr>
      <vt:lpstr>Testbatterie ab dem 13.Lebensjahr</vt:lpstr>
      <vt:lpstr>Welche Möglichkeiten bietet diese Vorgehensweise?</vt:lpstr>
      <vt:lpstr>Das Ziel ist ein dauerhafter Lerneffekt</vt:lpstr>
      <vt:lpstr>Welche Faktoren können die individuellen Anforderungen an die Therapie bestimmen?</vt:lpstr>
      <vt:lpstr>Medikamentöse Therapieoptionen für Kinder und Jugendliche in Deutschland</vt:lpstr>
      <vt:lpstr>Was ist Intuniv?</vt:lpstr>
      <vt:lpstr>Pharmakokinetik</vt:lpstr>
      <vt:lpstr>Wirkmechanismus von Guanfacin</vt:lpstr>
      <vt:lpstr>Wirkmechanismen im Vergleich</vt:lpstr>
      <vt:lpstr>Einsatz von Intuniv </vt:lpstr>
      <vt:lpstr>Nebenwirkungen gemäß Fachinformation</vt:lpstr>
      <vt:lpstr>Sehr häufige (≥ 10 %) Nebenwirkungen von ADHS-Medikamenten im Vergleich </vt:lpstr>
      <vt:lpstr>Dosierung und Titration</vt:lpstr>
      <vt:lpstr>Wirkeintritt innerhalb von 3 Wochen Nebenwirkungs-Findungsstudie</vt:lpstr>
      <vt:lpstr>Abtitrierung und Absetzen</vt:lpstr>
      <vt:lpstr>Titrationsschema</vt:lpstr>
      <vt:lpstr>Welche Patienten können profitieren?</vt:lpstr>
      <vt:lpstr>Zusammenfassung</vt:lpstr>
      <vt:lpstr>Überprüfung der angewandten Therapie mit dem OPA Test</vt:lpstr>
      <vt:lpstr>PowerPoint-Präsentation</vt:lpstr>
      <vt:lpstr>PowerPoint-Präsentation</vt:lpstr>
      <vt:lpstr>GXR 1 0-3mg</vt:lpstr>
      <vt:lpstr>GXR 2 0-4mg</vt:lpstr>
      <vt:lpstr>PowerPoint-Präsentation</vt:lpstr>
      <vt:lpstr>GXR 4 0-3mg unterdosiert </vt:lpstr>
      <vt:lpstr>LDX Feineinstellung (0-30-25mg)</vt:lpstr>
      <vt:lpstr>MPH 0-10mg </vt:lpstr>
      <vt:lpstr>Imipramin 0-20mg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Ralph Meyers</dc:creator>
  <cp:lastModifiedBy>Dr. Ralph Meyers</cp:lastModifiedBy>
  <cp:revision>31</cp:revision>
  <dcterms:created xsi:type="dcterms:W3CDTF">2015-09-08T17:59:09Z</dcterms:created>
  <dcterms:modified xsi:type="dcterms:W3CDTF">2020-12-06T13:54:44Z</dcterms:modified>
</cp:coreProperties>
</file>