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6" r:id="rId4"/>
    <p:sldId id="278" r:id="rId5"/>
    <p:sldId id="287" r:id="rId6"/>
    <p:sldId id="286" r:id="rId7"/>
    <p:sldId id="285" r:id="rId8"/>
    <p:sldId id="289" r:id="rId9"/>
    <p:sldId id="290" r:id="rId10"/>
    <p:sldId id="291" r:id="rId11"/>
    <p:sldId id="292" r:id="rId12"/>
    <p:sldId id="293" r:id="rId13"/>
    <p:sldId id="294" r:id="rId14"/>
    <p:sldId id="295" r:id="rId15"/>
    <p:sldId id="296" r:id="rId16"/>
    <p:sldId id="297" r:id="rId17"/>
    <p:sldId id="298" r:id="rId18"/>
    <p:sldId id="299" r:id="rId19"/>
    <p:sldId id="302" r:id="rId20"/>
    <p:sldId id="301" r:id="rId21"/>
    <p:sldId id="304" r:id="rId22"/>
    <p:sldId id="305" r:id="rId23"/>
    <p:sldId id="306" r:id="rId24"/>
    <p:sldId id="308" r:id="rId25"/>
    <p:sldId id="307" r:id="rId26"/>
    <p:sldId id="310" r:id="rId27"/>
    <p:sldId id="319" r:id="rId28"/>
    <p:sldId id="314" r:id="rId29"/>
    <p:sldId id="315" r:id="rId30"/>
    <p:sldId id="318"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33DC6-C984-48C1-9ABE-3C69E426A20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FD06A01-A2D5-4682-8020-02731A2A9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E084045-79FC-4E2D-A6BE-083726C3ABF8}"/>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5" name="Fußzeilenplatzhalter 4">
            <a:extLst>
              <a:ext uri="{FF2B5EF4-FFF2-40B4-BE49-F238E27FC236}">
                <a16:creationId xmlns:a16="http://schemas.microsoft.com/office/drawing/2014/main" id="{882873B1-BEAD-486C-95A9-3A698946D6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BEE31F5-B369-44D5-AFBC-B8FB91FA9273}"/>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60222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F5AA3-BBAD-4F02-82CE-916A4E1B467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D056A51-DC39-42B1-B757-3434FC25D60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988F32-271D-44F3-AD4D-E069060D0168}"/>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5" name="Fußzeilenplatzhalter 4">
            <a:extLst>
              <a:ext uri="{FF2B5EF4-FFF2-40B4-BE49-F238E27FC236}">
                <a16:creationId xmlns:a16="http://schemas.microsoft.com/office/drawing/2014/main" id="{9B58561E-6C3A-416C-8BBF-9E4934D0AC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C9DCE2F-317E-40F7-A34E-D57231D849BC}"/>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99841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DD45D5-A04B-4060-A834-F00388DD929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182016C-FE9E-4503-B139-51356C89313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EAD3C8-B061-4D7C-BA2E-B3E380785A6E}"/>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5" name="Fußzeilenplatzhalter 4">
            <a:extLst>
              <a:ext uri="{FF2B5EF4-FFF2-40B4-BE49-F238E27FC236}">
                <a16:creationId xmlns:a16="http://schemas.microsoft.com/office/drawing/2014/main" id="{041A1EEC-C19D-40F0-AE93-3519FDEE84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41EC07-DA89-4F51-9BF3-ECD087DBCAB1}"/>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64251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94958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079139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9796027F-7875-4030-9381-8BD8C4F21935}"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017311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92860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60923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20688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09665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50804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D9823-6291-45E3-AC01-49DDD8B3E06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0A52B22-8E3D-499B-9CB2-8EFA4C3FB70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44AA03-450C-4C97-AEC1-023870D6749A}"/>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5" name="Fußzeilenplatzhalter 4">
            <a:extLst>
              <a:ext uri="{FF2B5EF4-FFF2-40B4-BE49-F238E27FC236}">
                <a16:creationId xmlns:a16="http://schemas.microsoft.com/office/drawing/2014/main" id="{8124203A-23C3-46E2-A3A9-ED2931AA769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73D1629-10D8-4343-B33B-BE56F54D4C5B}"/>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2888475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457840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089058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26714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4490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64349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536006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719536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866232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825689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12192000" cy="971550"/>
          </a:xfrm>
          <a:prstGeom prst="rect">
            <a:avLst/>
          </a:prstGeom>
          <a:solidFill>
            <a:srgbClr val="D3CCBD">
              <a:alpha val="60000"/>
            </a:srgbClr>
          </a:solidFill>
          <a:ln>
            <a:noFill/>
          </a:ln>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defRPr/>
            </a:pPr>
            <a:endParaRPr lang="en-GB" altLang="en-US" sz="2400">
              <a:solidFill>
                <a:srgbClr val="141313"/>
              </a:solidFill>
            </a:endParaRPr>
          </a:p>
        </p:txBody>
      </p:sp>
      <p:sp>
        <p:nvSpPr>
          <p:cNvPr id="2" name="Title 1"/>
          <p:cNvSpPr>
            <a:spLocks noGrp="1"/>
          </p:cNvSpPr>
          <p:nvPr>
            <p:ph type="title"/>
          </p:nvPr>
        </p:nvSpPr>
        <p:spPr>
          <a:xfrm>
            <a:off x="1913467" y="127000"/>
            <a:ext cx="9635067" cy="736600"/>
          </a:xfrm>
          <a:prstGeom prst="rect">
            <a:avLst/>
          </a:prstGeom>
        </p:spPr>
        <p:txBody>
          <a:bodyPr wrap="none" anchor="ctr"/>
          <a:lstStyle>
            <a:lvl1pPr>
              <a:defRPr sz="2200" b="0">
                <a:solidFill>
                  <a:srgbClr val="0A3550"/>
                </a:solidFill>
                <a:latin typeface="+mj-lt"/>
                <a:cs typeface="Trebuchet MS"/>
              </a:defRPr>
            </a:lvl1pPr>
          </a:lstStyle>
          <a:p>
            <a:r>
              <a:rPr lang="en-GB" dirty="0"/>
              <a:t>Click to edit Master title style</a:t>
            </a:r>
            <a:endParaRPr lang="en-US" dirty="0"/>
          </a:p>
        </p:txBody>
      </p:sp>
      <p:sp>
        <p:nvSpPr>
          <p:cNvPr id="3" name="Content Placeholder 2"/>
          <p:cNvSpPr>
            <a:spLocks noGrp="1"/>
          </p:cNvSpPr>
          <p:nvPr>
            <p:ph idx="1"/>
          </p:nvPr>
        </p:nvSpPr>
        <p:spPr>
          <a:xfrm>
            <a:off x="719667" y="1193800"/>
            <a:ext cx="10845800" cy="5054600"/>
          </a:xfrm>
          <a:prstGeom prst="rect">
            <a:avLst/>
          </a:prstGeom>
        </p:spPr>
        <p:txBody>
          <a:bodyPr/>
          <a:lstStyle>
            <a:lvl1pPr marL="0" indent="0">
              <a:spcAft>
                <a:spcPts val="1000"/>
              </a:spcAft>
              <a:buFont typeface="Arial"/>
              <a:buNone/>
              <a:defRPr>
                <a:solidFill>
                  <a:srgbClr val="3FA3DE"/>
                </a:solidFill>
                <a:latin typeface="+mn-lt"/>
                <a:cs typeface="Trebuchet MS"/>
              </a:defRPr>
            </a:lvl1pPr>
            <a:lvl2pPr marL="0" indent="0">
              <a:spcBef>
                <a:spcPts val="400"/>
              </a:spcBef>
              <a:buFont typeface="Arial"/>
              <a:buNone/>
              <a:defRPr sz="1600">
                <a:solidFill>
                  <a:srgbClr val="0A3550"/>
                </a:solidFill>
                <a:latin typeface="+mn-lt"/>
                <a:cs typeface="Trebuchet MS"/>
              </a:defRPr>
            </a:lvl2pPr>
            <a:lvl3pPr marL="177800" indent="-177800">
              <a:buClr>
                <a:srgbClr val="3491D6"/>
              </a:buClr>
              <a:defRPr sz="1600">
                <a:solidFill>
                  <a:srgbClr val="0A3550"/>
                </a:solidFill>
                <a:latin typeface="+mn-lt"/>
                <a:cs typeface="Trebuchet MS"/>
              </a:defRPr>
            </a:lvl3pPr>
            <a:lvl4pPr marL="541338" indent="-185738">
              <a:buClr>
                <a:srgbClr val="F58025"/>
              </a:buClr>
              <a:defRPr sz="1400">
                <a:solidFill>
                  <a:srgbClr val="0A3550"/>
                </a:solidFill>
                <a:latin typeface="+mn-lt"/>
                <a:cs typeface="Trebuchet MS"/>
              </a:defRPr>
            </a:lvl4pPr>
            <a:lvl5pPr marL="0" indent="0">
              <a:spcBef>
                <a:spcPts val="200"/>
              </a:spcBef>
              <a:spcAft>
                <a:spcPts val="200"/>
              </a:spcAft>
              <a:buClr>
                <a:srgbClr val="F58025"/>
              </a:buClr>
              <a:buNone/>
              <a:defRPr sz="1000" i="0">
                <a:solidFill>
                  <a:srgbClr val="0A3550"/>
                </a:solidFill>
                <a:latin typeface="+mn-lt"/>
                <a:cs typeface="Trebuchet M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p:nvPr>
        </p:nvSpPr>
        <p:spPr>
          <a:xfrm>
            <a:off x="711200" y="5009845"/>
            <a:ext cx="10845800" cy="1365250"/>
          </a:xfrm>
          <a:prstGeom prst="rect">
            <a:avLst/>
          </a:prstGeom>
        </p:spPr>
        <p:txBody>
          <a:bodyPr anchor="b"/>
          <a:lstStyle>
            <a:lvl1pPr marL="180000" indent="-180000">
              <a:lnSpc>
                <a:spcPct val="100000"/>
              </a:lnSpc>
              <a:spcBef>
                <a:spcPts val="200"/>
              </a:spcBef>
              <a:spcAft>
                <a:spcPts val="0"/>
              </a:spcAft>
              <a:buClr>
                <a:schemeClr val="accent6"/>
              </a:buClr>
              <a:buFont typeface="+mj-lt"/>
              <a:buAutoNum type="arabicPeriod"/>
              <a:defRPr sz="1000" i="0">
                <a:solidFill>
                  <a:srgbClr val="062744"/>
                </a:solidFill>
              </a:defRPr>
            </a:lvl1pPr>
          </a:lstStyle>
          <a:p>
            <a:pPr lvl="0"/>
            <a:r>
              <a:rPr lang="en-GB" dirty="0"/>
              <a:t>Click to edit Master text styles</a:t>
            </a:r>
          </a:p>
        </p:txBody>
      </p:sp>
      <p:sp>
        <p:nvSpPr>
          <p:cNvPr id="13" name="Footer Placeholder 2"/>
          <p:cNvSpPr>
            <a:spLocks noGrp="1"/>
          </p:cNvSpPr>
          <p:nvPr>
            <p:ph type="ftr" sz="quarter" idx="11"/>
          </p:nvPr>
        </p:nvSpPr>
        <p:spPr>
          <a:xfrm>
            <a:off x="1574600" y="6386513"/>
            <a:ext cx="7884784" cy="315912"/>
          </a:xfrm>
        </p:spPr>
        <p:txBody>
          <a:bodyPr/>
          <a:lstStyle>
            <a:lvl1pPr>
              <a:defRPr>
                <a:solidFill>
                  <a:srgbClr val="1E668A"/>
                </a:solidFill>
              </a:defRPr>
            </a:lvl1pPr>
          </a:lstStyle>
          <a:p>
            <a:endParaRPr lang="en-US" altLang="en-US" dirty="0"/>
          </a:p>
        </p:txBody>
      </p:sp>
      <p:grpSp>
        <p:nvGrpSpPr>
          <p:cNvPr id="34" name="Gruppierung 33"/>
          <p:cNvGrpSpPr/>
          <p:nvPr userDrawn="1"/>
        </p:nvGrpSpPr>
        <p:grpSpPr>
          <a:xfrm>
            <a:off x="753532" y="0"/>
            <a:ext cx="863600" cy="971550"/>
            <a:chOff x="573615" y="0"/>
            <a:chExt cx="647700" cy="2250000"/>
          </a:xfrm>
        </p:grpSpPr>
        <p:cxnSp>
          <p:nvCxnSpPr>
            <p:cNvPr id="35" name="Gerade Verbindung 34"/>
            <p:cNvCxnSpPr/>
            <p:nvPr userDrawn="1"/>
          </p:nvCxnSpPr>
          <p:spPr>
            <a:xfrm>
              <a:off x="573615" y="0"/>
              <a:ext cx="0" cy="2250000"/>
            </a:xfrm>
            <a:prstGeom prst="line">
              <a:avLst/>
            </a:prstGeom>
            <a:ln w="101600" cmpd="sng">
              <a:solidFill>
                <a:srgbClr val="FF9E16"/>
              </a:solidFill>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a:off x="735540" y="0"/>
              <a:ext cx="0" cy="2250000"/>
            </a:xfrm>
            <a:prstGeom prst="line">
              <a:avLst/>
            </a:prstGeom>
            <a:ln w="101600" cmpd="sng">
              <a:solidFill>
                <a:srgbClr val="3491D6"/>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userDrawn="1"/>
          </p:nvCxnSpPr>
          <p:spPr>
            <a:xfrm>
              <a:off x="897465" y="0"/>
              <a:ext cx="0" cy="2250000"/>
            </a:xfrm>
            <a:prstGeom prst="line">
              <a:avLst/>
            </a:prstGeom>
            <a:ln w="101600" cmpd="sng">
              <a:solidFill>
                <a:srgbClr val="4DACD6"/>
              </a:solidFill>
            </a:ln>
            <a:effectLst/>
          </p:spPr>
          <p:style>
            <a:lnRef idx="2">
              <a:schemeClr val="accent1"/>
            </a:lnRef>
            <a:fillRef idx="0">
              <a:schemeClr val="accent1"/>
            </a:fillRef>
            <a:effectRef idx="1">
              <a:schemeClr val="accent1"/>
            </a:effectRef>
            <a:fontRef idx="minor">
              <a:schemeClr val="tx1"/>
            </a:fontRef>
          </p:style>
        </p:cxnSp>
        <p:cxnSp>
          <p:nvCxnSpPr>
            <p:cNvPr id="38" name="Gerade Verbindung 37"/>
            <p:cNvCxnSpPr/>
            <p:nvPr userDrawn="1"/>
          </p:nvCxnSpPr>
          <p:spPr>
            <a:xfrm>
              <a:off x="1059390" y="0"/>
              <a:ext cx="0" cy="2250000"/>
            </a:xfrm>
            <a:prstGeom prst="line">
              <a:avLst/>
            </a:prstGeom>
            <a:ln w="101600" cmpd="sng">
              <a:solidFill>
                <a:srgbClr val="83C4DC"/>
              </a:solidFill>
            </a:ln>
            <a:effectLst/>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userDrawn="1"/>
          </p:nvCxnSpPr>
          <p:spPr>
            <a:xfrm>
              <a:off x="1221315" y="0"/>
              <a:ext cx="0" cy="2250000"/>
            </a:xfrm>
            <a:prstGeom prst="line">
              <a:avLst/>
            </a:prstGeom>
            <a:ln w="101600" cmpd="sng">
              <a:solidFill>
                <a:srgbClr val="8FD1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443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119A8-2EBB-4FFB-969C-6126B9500DD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B496E12-7877-4039-9A3A-805CB29DF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4ABF660-68B3-46A4-A21A-BABA3DE76EA1}"/>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5" name="Fußzeilenplatzhalter 4">
            <a:extLst>
              <a:ext uri="{FF2B5EF4-FFF2-40B4-BE49-F238E27FC236}">
                <a16:creationId xmlns:a16="http://schemas.microsoft.com/office/drawing/2014/main" id="{692CBBDD-F08D-411E-9E8D-234B4A8BAA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F10455-F0CC-4FE5-BC94-BE5713431181}"/>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171082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Rechteck 7"/>
          <p:cNvSpPr/>
          <p:nvPr userDrawn="1"/>
        </p:nvSpPr>
        <p:spPr>
          <a:xfrm>
            <a:off x="0" y="0"/>
            <a:ext cx="12192000" cy="6858000"/>
          </a:xfrm>
          <a:prstGeom prst="rect">
            <a:avLst/>
          </a:prstGeom>
          <a:gradFill>
            <a:gsLst>
              <a:gs pos="0">
                <a:schemeClr val="accent1">
                  <a:tint val="100000"/>
                  <a:shade val="100000"/>
                  <a:satMod val="130000"/>
                  <a:alpha val="33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Inhaltsplatzhalter 2"/>
          <p:cNvSpPr>
            <a:spLocks noGrp="1"/>
          </p:cNvSpPr>
          <p:nvPr>
            <p:ph sz="half" idx="1"/>
          </p:nvPr>
        </p:nvSpPr>
        <p:spPr>
          <a:xfrm>
            <a:off x="240000" y="1220757"/>
            <a:ext cx="11631424" cy="4619620"/>
          </a:xfrm>
          <a:prstGeom prst="rect">
            <a:avLst/>
          </a:prstGeom>
        </p:spPr>
        <p:txBody>
          <a:bodyPr/>
          <a:lstStyle>
            <a:lvl1pPr marL="0" indent="0">
              <a:spcAft>
                <a:spcPts val="800"/>
              </a:spcAft>
              <a:buSzPct val="95000"/>
              <a:buFont typeface="Arial"/>
              <a:buNone/>
              <a:defRPr sz="2400" b="0" i="0">
                <a:solidFill>
                  <a:schemeClr val="accent5">
                    <a:lumMod val="50000"/>
                  </a:schemeClr>
                </a:solidFill>
                <a:latin typeface="Arial"/>
                <a:cs typeface="Arial"/>
              </a:defRPr>
            </a:lvl1pPr>
            <a:lvl2pPr marL="379191" indent="-379191">
              <a:spcAft>
                <a:spcPts val="400"/>
              </a:spcAft>
              <a:buClr>
                <a:srgbClr val="003780"/>
              </a:buClr>
              <a:buSzPct val="110000"/>
              <a:defRPr sz="2133" b="0" i="0">
                <a:solidFill>
                  <a:schemeClr val="accent5">
                    <a:lumMod val="50000"/>
                  </a:schemeClr>
                </a:solidFill>
                <a:latin typeface="Arial"/>
                <a:cs typeface="Arial"/>
              </a:defRPr>
            </a:lvl2pPr>
            <a:lvl3pPr marL="723882" indent="-239178">
              <a:spcAft>
                <a:spcPts val="400"/>
              </a:spcAft>
              <a:buClr>
                <a:srgbClr val="003780"/>
              </a:buClr>
              <a:buSzPct val="110000"/>
              <a:defRPr sz="1867" b="0" i="0">
                <a:solidFill>
                  <a:schemeClr val="accent5">
                    <a:lumMod val="50000"/>
                  </a:schemeClr>
                </a:solidFill>
                <a:latin typeface="Arial"/>
                <a:cs typeface="Arial"/>
              </a:defRPr>
            </a:lvl3pPr>
            <a:lvl4pPr marL="1193770" indent="-243411">
              <a:spcAft>
                <a:spcPts val="400"/>
              </a:spcAft>
              <a:buClr>
                <a:srgbClr val="003780"/>
              </a:buClr>
              <a:tabLst>
                <a:tab pos="1202237" algn="l"/>
              </a:tabLst>
              <a:defRPr sz="1600" b="0" i="0">
                <a:solidFill>
                  <a:schemeClr val="accent5">
                    <a:lumMod val="50000"/>
                  </a:schemeClr>
                </a:solidFill>
                <a:latin typeface="Arial"/>
                <a:cs typeface="Arial"/>
              </a:defRPr>
            </a:lvl4pPr>
            <a:lvl5pPr marL="1919952" indent="-244794">
              <a:spcAft>
                <a:spcPts val="400"/>
              </a:spcAft>
              <a:buClr>
                <a:srgbClr val="003780"/>
              </a:buClr>
              <a:defRPr sz="1600" b="0" i="0">
                <a:solidFill>
                  <a:schemeClr val="accent5">
                    <a:lumMod val="50000"/>
                  </a:schemeClr>
                </a:solidFill>
                <a:latin typeface="Arial"/>
                <a:cs typeface="Arial"/>
              </a:defRPr>
            </a:lvl5pPr>
            <a:lvl6pPr>
              <a:defRPr sz="2400"/>
            </a:lvl6pPr>
            <a:lvl7pPr>
              <a:defRPr sz="2400"/>
            </a:lvl7pPr>
            <a:lvl8pPr>
              <a:defRPr sz="2400"/>
            </a:lvl8pPr>
            <a:lvl9pPr>
              <a:defRPr sz="2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p:cNvSpPr>
            <a:spLocks noGrp="1"/>
          </p:cNvSpPr>
          <p:nvPr>
            <p:ph type="body" sz="quarter" idx="10" hasCustomPrompt="1"/>
          </p:nvPr>
        </p:nvSpPr>
        <p:spPr>
          <a:xfrm>
            <a:off x="240000" y="5913938"/>
            <a:ext cx="9696427" cy="768351"/>
          </a:xfrm>
          <a:prstGeom prst="rect">
            <a:avLst/>
          </a:prstGeom>
        </p:spPr>
        <p:txBody>
          <a:bodyPr vert="horz" anchor="b"/>
          <a:lstStyle>
            <a:lvl1pPr marL="0" indent="0">
              <a:spcBef>
                <a:spcPts val="0"/>
              </a:spcBef>
              <a:spcAft>
                <a:spcPts val="400"/>
              </a:spcAft>
              <a:buNone/>
              <a:defRPr sz="933">
                <a:solidFill>
                  <a:srgbClr val="000000"/>
                </a:solidFill>
                <a:latin typeface="Arial"/>
                <a:cs typeface="Arial"/>
              </a:defRPr>
            </a:lvl1pPr>
            <a:lvl2pPr marL="353474" indent="0">
              <a:buNone/>
              <a:defRPr sz="800">
                <a:latin typeface="Arial"/>
                <a:cs typeface="Arial"/>
              </a:defRPr>
            </a:lvl2pPr>
            <a:lvl3pPr marL="719649" indent="0">
              <a:buNone/>
              <a:defRPr sz="800">
                <a:latin typeface="Arial"/>
                <a:cs typeface="Arial"/>
              </a:defRPr>
            </a:lvl3pPr>
            <a:lvl4pPr marL="1073123" indent="0">
              <a:buNone/>
              <a:defRPr sz="800">
                <a:latin typeface="Arial"/>
                <a:cs typeface="Arial"/>
              </a:defRPr>
            </a:lvl4pPr>
            <a:lvl5pPr marL="1439297" indent="0">
              <a:buNone/>
              <a:defRPr sz="800">
                <a:latin typeface="Arial"/>
                <a:cs typeface="Arial"/>
              </a:defRPr>
            </a:lvl5pPr>
          </a:lstStyle>
          <a:p>
            <a:pPr lvl="0"/>
            <a:r>
              <a:rPr lang="de-DE" dirty="0"/>
              <a:t>Referenzen</a:t>
            </a:r>
          </a:p>
        </p:txBody>
      </p:sp>
      <p:sp>
        <p:nvSpPr>
          <p:cNvPr id="12" name="Rechteck 11"/>
          <p:cNvSpPr/>
          <p:nvPr userDrawn="1"/>
        </p:nvSpPr>
        <p:spPr>
          <a:xfrm>
            <a:off x="0" y="6741368"/>
            <a:ext cx="12192000" cy="144016"/>
          </a:xfrm>
          <a:prstGeom prst="rect">
            <a:avLst/>
          </a:prstGeom>
          <a:solidFill>
            <a:srgbClr val="0169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3" name="Titel 2"/>
          <p:cNvSpPr>
            <a:spLocks noGrp="1"/>
          </p:cNvSpPr>
          <p:nvPr>
            <p:ph type="title" hasCustomPrompt="1"/>
          </p:nvPr>
        </p:nvSpPr>
        <p:spPr>
          <a:xfrm>
            <a:off x="239350" y="274637"/>
            <a:ext cx="11713301" cy="1042128"/>
          </a:xfrm>
          <a:prstGeom prst="rect">
            <a:avLst/>
          </a:prstGeom>
        </p:spPr>
        <p:txBody>
          <a:bodyPr vert="horz"/>
          <a:lstStyle>
            <a:lvl1pPr>
              <a:defRPr sz="2667" u="none">
                <a:solidFill>
                  <a:srgbClr val="003780"/>
                </a:solidFill>
                <a:uFill>
                  <a:solidFill>
                    <a:srgbClr val="003780"/>
                  </a:solidFill>
                </a:uFill>
                <a:latin typeface="Arial"/>
              </a:defRPr>
            </a:lvl1pPr>
          </a:lstStyle>
          <a:p>
            <a:r>
              <a:rPr lang="de-DE" dirty="0"/>
              <a:t>Mastertitelformat bearbeiten</a:t>
            </a:r>
            <a:br>
              <a:rPr lang="de-DE" dirty="0"/>
            </a:br>
            <a:r>
              <a:rPr lang="de-DE" dirty="0"/>
              <a:t>AAA Inhalt</a:t>
            </a:r>
          </a:p>
        </p:txBody>
      </p:sp>
    </p:spTree>
    <p:extLst>
      <p:ext uri="{BB962C8B-B14F-4D97-AF65-F5344CB8AC3E}">
        <p14:creationId xmlns:p14="http://schemas.microsoft.com/office/powerpoint/2010/main" val="42525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4EA8D-1355-4A9D-98EF-A4E43E7337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2E00B-86D9-4861-8C8E-EE659F470AA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177A9AA-7379-457D-9171-237918402D1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547D60-19CC-43A8-996F-FAADFCCBF993}"/>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6" name="Fußzeilenplatzhalter 5">
            <a:extLst>
              <a:ext uri="{FF2B5EF4-FFF2-40B4-BE49-F238E27FC236}">
                <a16:creationId xmlns:a16="http://schemas.microsoft.com/office/drawing/2014/main" id="{6E1398A2-ED17-4758-BB38-4CD056E603C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D47953-8E70-46FC-986D-5919CD35C610}"/>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48931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9C841-7FCE-4108-B72A-4A99B0D3523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62314E1-C948-4197-93A9-AA79EADD5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63FD7E9-3B76-4633-9842-E78FD1F7DEE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CD02A02-8079-4220-876C-01BFD72B8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A64A76-A827-4B0E-8B83-7EEB9D2C0C7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02C1EF1-97E6-4AC4-814B-AC8DB56F61DE}"/>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8" name="Fußzeilenplatzhalter 7">
            <a:extLst>
              <a:ext uri="{FF2B5EF4-FFF2-40B4-BE49-F238E27FC236}">
                <a16:creationId xmlns:a16="http://schemas.microsoft.com/office/drawing/2014/main" id="{2B6E762D-D264-4C35-A23D-3F40BEDFB78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39249C6-6639-4930-99C8-D4454FFDEEAA}"/>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56233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28FD3-8394-42B7-9D05-0F40173EA8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0779088-DDBF-462A-81E5-715B790D770C}"/>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4" name="Fußzeilenplatzhalter 3">
            <a:extLst>
              <a:ext uri="{FF2B5EF4-FFF2-40B4-BE49-F238E27FC236}">
                <a16:creationId xmlns:a16="http://schemas.microsoft.com/office/drawing/2014/main" id="{A4EDB207-A091-4CF9-B772-38F77394391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159F7E0-9BA6-4404-A959-C8C7172376A6}"/>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27885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2F97DFF-113E-47E8-A585-D2453131F9D6}"/>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3" name="Fußzeilenplatzhalter 2">
            <a:extLst>
              <a:ext uri="{FF2B5EF4-FFF2-40B4-BE49-F238E27FC236}">
                <a16:creationId xmlns:a16="http://schemas.microsoft.com/office/drawing/2014/main" id="{7BAFFB95-FEAE-4AF0-B725-FD61418BC9D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EB23098-C30E-4BAF-86BB-F767891C89A1}"/>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30078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9EC48-B2DE-4222-8467-EB84E466C24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32E505-8E83-4BD1-8B53-C5A97CE91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2E61CE2-90F3-4218-9A96-A93AD4BB4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D6D5BA-0D0F-4CA9-B71F-175BC8DC0862}"/>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6" name="Fußzeilenplatzhalter 5">
            <a:extLst>
              <a:ext uri="{FF2B5EF4-FFF2-40B4-BE49-F238E27FC236}">
                <a16:creationId xmlns:a16="http://schemas.microsoft.com/office/drawing/2014/main" id="{05EBB237-B360-4452-95E8-B776329CC7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13A14F6-05B8-42A1-8919-6B9F47AF25AE}"/>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45530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42BE9-1D1D-4810-BF50-45ECD79D174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DC6F70-6B03-40B8-B3D0-6886FB390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5CE80B5-5042-40D4-A8B8-CB788B5B5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4B8FAE-D5CB-47DB-B89F-A54293A07422}"/>
              </a:ext>
            </a:extLst>
          </p:cNvPr>
          <p:cNvSpPr>
            <a:spLocks noGrp="1"/>
          </p:cNvSpPr>
          <p:nvPr>
            <p:ph type="dt" sz="half" idx="10"/>
          </p:nvPr>
        </p:nvSpPr>
        <p:spPr/>
        <p:txBody>
          <a:bodyPr/>
          <a:lstStyle/>
          <a:p>
            <a:fld id="{0DC108DC-D98F-4245-BD5A-FA1E0563753E}" type="datetimeFigureOut">
              <a:rPr lang="de-DE" smtClean="0"/>
              <a:t>10.12.2019</a:t>
            </a:fld>
            <a:endParaRPr lang="de-DE"/>
          </a:p>
        </p:txBody>
      </p:sp>
      <p:sp>
        <p:nvSpPr>
          <p:cNvPr id="6" name="Fußzeilenplatzhalter 5">
            <a:extLst>
              <a:ext uri="{FF2B5EF4-FFF2-40B4-BE49-F238E27FC236}">
                <a16:creationId xmlns:a16="http://schemas.microsoft.com/office/drawing/2014/main" id="{80743D40-9781-46D9-AE47-C456C86A6ED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533F4D7-CDB6-4A9A-A979-2ED0E69476BD}"/>
              </a:ext>
            </a:extLst>
          </p:cNvPr>
          <p:cNvSpPr>
            <a:spLocks noGrp="1"/>
          </p:cNvSpPr>
          <p:nvPr>
            <p:ph type="sldNum" sz="quarter" idx="12"/>
          </p:nvPr>
        </p:nvSpPr>
        <p:spPr/>
        <p:txBody>
          <a:bodyPr/>
          <a:lstStyle/>
          <a:p>
            <a:fld id="{1384423F-E312-4C37-9903-6E2AC7E0A9D3}" type="slidenum">
              <a:rPr lang="de-DE" smtClean="0"/>
              <a:t>‹Nr.›</a:t>
            </a:fld>
            <a:endParaRPr lang="de-DE"/>
          </a:p>
        </p:txBody>
      </p:sp>
    </p:spTree>
    <p:extLst>
      <p:ext uri="{BB962C8B-B14F-4D97-AF65-F5344CB8AC3E}">
        <p14:creationId xmlns:p14="http://schemas.microsoft.com/office/powerpoint/2010/main" val="99097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5.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A212245-B62C-40E1-909B-AD46A3982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45AE528-9952-4E2E-925E-AE095DFD5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245B2E-54A4-4830-9E6A-EB068D061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108DC-D98F-4245-BD5A-FA1E0563753E}" type="datetimeFigureOut">
              <a:rPr lang="de-DE" smtClean="0"/>
              <a:t>10.12.2019</a:t>
            </a:fld>
            <a:endParaRPr lang="de-DE"/>
          </a:p>
        </p:txBody>
      </p:sp>
      <p:sp>
        <p:nvSpPr>
          <p:cNvPr id="5" name="Fußzeilenplatzhalter 4">
            <a:extLst>
              <a:ext uri="{FF2B5EF4-FFF2-40B4-BE49-F238E27FC236}">
                <a16:creationId xmlns:a16="http://schemas.microsoft.com/office/drawing/2014/main" id="{F238D79B-47C2-4DCE-9FD7-15E1E45E5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D22AA23-D179-4CEA-9737-2D01844A5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423F-E312-4C37-9903-6E2AC7E0A9D3}" type="slidenum">
              <a:rPr lang="de-DE" smtClean="0"/>
              <a:t>‹Nr.›</a:t>
            </a:fld>
            <a:endParaRPr lang="de-DE"/>
          </a:p>
        </p:txBody>
      </p:sp>
    </p:spTree>
    <p:extLst>
      <p:ext uri="{BB962C8B-B14F-4D97-AF65-F5344CB8AC3E}">
        <p14:creationId xmlns:p14="http://schemas.microsoft.com/office/powerpoint/2010/main" val="248205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print">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print">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cstate="print">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40000" y="288000"/>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extLst>
      <p:ext uri="{BB962C8B-B14F-4D97-AF65-F5344CB8AC3E}">
        <p14:creationId xmlns:p14="http://schemas.microsoft.com/office/powerpoint/2010/main" val="4165352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eyers-dorsten.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eyers-dorsten.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15A80-9445-42CC-B3D2-1775D3A5D419}"/>
              </a:ext>
            </a:extLst>
          </p:cNvPr>
          <p:cNvSpPr>
            <a:spLocks noGrp="1"/>
          </p:cNvSpPr>
          <p:nvPr>
            <p:ph type="ctrTitle"/>
          </p:nvPr>
        </p:nvSpPr>
        <p:spPr>
          <a:xfrm>
            <a:off x="5277329" y="640080"/>
            <a:ext cx="6274590" cy="4018341"/>
          </a:xfrm>
          <a:noFill/>
        </p:spPr>
        <p:txBody>
          <a:bodyPr>
            <a:normAutofit/>
          </a:bodyPr>
          <a:lstStyle/>
          <a:p>
            <a:pPr lvl="0" defTabSz="457200">
              <a:spcBef>
                <a:spcPts val="1000"/>
              </a:spcBef>
            </a:pPr>
            <a:r>
              <a:rPr lang="de-DE" sz="5600" i="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Dr. Ralph Meyers</a:t>
            </a:r>
            <a:br>
              <a:rPr lang="de-DE" sz="56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de-DE" sz="56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de-DE" sz="2000" i="1"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www.meyers-dorsten.com</a:t>
            </a:r>
            <a:br>
              <a:rPr lang="de-DE" sz="5600" b="1" i="1" cap="all" dirty="0">
                <a:latin typeface="Calibri" panose="020F0502020204030204" pitchFamily="34" charset="0"/>
                <a:cs typeface="Calibri" panose="020F0502020204030204" pitchFamily="34" charset="0"/>
              </a:rPr>
            </a:br>
            <a:endParaRPr lang="de-DE" sz="5600" dirty="0"/>
          </a:p>
        </p:txBody>
      </p:sp>
      <p:sp>
        <p:nvSpPr>
          <p:cNvPr id="3" name="Untertitel 2">
            <a:extLst>
              <a:ext uri="{FF2B5EF4-FFF2-40B4-BE49-F238E27FC236}">
                <a16:creationId xmlns:a16="http://schemas.microsoft.com/office/drawing/2014/main" id="{86127338-7C00-4319-9AD6-9EFC6C1079FA}"/>
              </a:ext>
            </a:extLst>
          </p:cNvPr>
          <p:cNvSpPr>
            <a:spLocks noGrp="1"/>
          </p:cNvSpPr>
          <p:nvPr>
            <p:ph type="subTitle" idx="1"/>
          </p:nvPr>
        </p:nvSpPr>
        <p:spPr>
          <a:xfrm>
            <a:off x="5277329" y="4114101"/>
            <a:ext cx="6274590" cy="506668"/>
          </a:xfrm>
          <a:noFill/>
        </p:spPr>
        <p:txBody>
          <a:bodyPr>
            <a:normAutofit/>
          </a:bodyPr>
          <a:lstStyle/>
          <a:p>
            <a:r>
              <a:rPr lang="de-DE" dirty="0"/>
              <a:t>Vortrag 11.12.2019</a:t>
            </a:r>
            <a:r>
              <a:rPr lang="de-DE"/>
              <a:t>, Dortmund</a:t>
            </a:r>
            <a:endParaRPr lang="de-DE" dirty="0"/>
          </a:p>
        </p:txBody>
      </p:sp>
      <p:pic>
        <p:nvPicPr>
          <p:cNvPr id="5" name="Grafik 4" descr="Ein Bild, das Text enthält.&#10;&#10;Automatisch generierte Beschreibung">
            <a:extLst>
              <a:ext uri="{FF2B5EF4-FFF2-40B4-BE49-F238E27FC236}">
                <a16:creationId xmlns:a16="http://schemas.microsoft.com/office/drawing/2014/main" id="{6916BEEB-46DC-4DAF-92DA-89A492815594}"/>
              </a:ext>
            </a:extLst>
          </p:cNvPr>
          <p:cNvPicPr>
            <a:picLocks noChangeAspect="1"/>
          </p:cNvPicPr>
          <p:nvPr/>
        </p:nvPicPr>
        <p:blipFill rotWithShape="1">
          <a:blip r:embed="rId3">
            <a:extLst>
              <a:ext uri="{28A0092B-C50C-407E-A947-70E740481C1C}">
                <a14:useLocalDpi xmlns:a14="http://schemas.microsoft.com/office/drawing/2010/main" val="0"/>
              </a:ext>
            </a:extLst>
          </a:blip>
          <a:srcRect r="1" b="5698"/>
          <a:stretch/>
        </p:blipFill>
        <p:spPr>
          <a:xfrm>
            <a:off x="1" y="10"/>
            <a:ext cx="4654296" cy="6857990"/>
          </a:xfrm>
          <a:prstGeom prst="rect">
            <a:avLst/>
          </a:prstGeom>
        </p:spPr>
      </p:pic>
      <p:pic>
        <p:nvPicPr>
          <p:cNvPr id="7" name="Grafik 6">
            <a:extLst>
              <a:ext uri="{FF2B5EF4-FFF2-40B4-BE49-F238E27FC236}">
                <a16:creationId xmlns:a16="http://schemas.microsoft.com/office/drawing/2014/main" id="{2B138F8D-981A-4867-B04E-B347A57DE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886" y="4620769"/>
            <a:ext cx="4503565" cy="1451984"/>
          </a:xfrm>
          <a:prstGeom prst="rect">
            <a:avLst/>
          </a:prstGeom>
          <a:solidFill>
            <a:schemeClr val="accent1">
              <a:lumMod val="40000"/>
              <a:lumOff val="60000"/>
            </a:schemeClr>
          </a:solidFill>
        </p:spPr>
      </p:pic>
      <p:sp>
        <p:nvSpPr>
          <p:cNvPr id="6" name="Textfeld 5">
            <a:extLst>
              <a:ext uri="{FF2B5EF4-FFF2-40B4-BE49-F238E27FC236}">
                <a16:creationId xmlns:a16="http://schemas.microsoft.com/office/drawing/2014/main" id="{98D3B869-78B4-4900-A593-AD15F66E846A}"/>
              </a:ext>
            </a:extLst>
          </p:cNvPr>
          <p:cNvSpPr txBox="1"/>
          <p:nvPr/>
        </p:nvSpPr>
        <p:spPr>
          <a:xfrm>
            <a:off x="4654297" y="6217920"/>
            <a:ext cx="7445967" cy="677108"/>
          </a:xfrm>
          <a:prstGeom prst="rect">
            <a:avLst/>
          </a:prstGeom>
          <a:noFill/>
        </p:spPr>
        <p:txBody>
          <a:bodyPr wrap="square" rtlCol="0">
            <a:spAutoFit/>
          </a:bodyPr>
          <a:lstStyle/>
          <a:p>
            <a:pPr lvl="0" defTabSz="457200">
              <a:defRPr/>
            </a:pPr>
            <a:r>
              <a:rPr lang="en-US" sz="1000" dirty="0">
                <a:solidFill>
                  <a:srgbClr val="FF0000"/>
                </a:solidFill>
                <a:latin typeface="Century Gothic"/>
              </a:rPr>
              <a:t>This work is licensed under the Creative Commons Attribution 4.0 International License. To view a copy of this license, visit http://creativecommons.org/licenses/by/4.0/ or send a letter to Creative Commons, PO Box 1866, Mountain View, CA 94042, USA</a:t>
            </a:r>
            <a:r>
              <a:rPr lang="en-US" dirty="0">
                <a:solidFill>
                  <a:srgbClr val="FF0000"/>
                </a:solidFill>
                <a:latin typeface="Century Gothic"/>
              </a:rPr>
              <a:t>.</a:t>
            </a:r>
            <a:endParaRPr lang="de-DE" dirty="0">
              <a:solidFill>
                <a:srgbClr val="FF0000"/>
              </a:solidFill>
              <a:latin typeface="Century Gothic"/>
            </a:endParaRPr>
          </a:p>
        </p:txBody>
      </p:sp>
    </p:spTree>
    <p:extLst>
      <p:ext uri="{BB962C8B-B14F-4D97-AF65-F5344CB8AC3E}">
        <p14:creationId xmlns:p14="http://schemas.microsoft.com/office/powerpoint/2010/main" val="73043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4905" y="186432"/>
            <a:ext cx="11117852" cy="5459766"/>
          </a:xfrm>
        </p:spPr>
        <p:txBody>
          <a:bodyPr/>
          <a:lstStyle/>
          <a:p>
            <a:r>
              <a:rPr lang="de-DE" sz="2800" dirty="0">
                <a:solidFill>
                  <a:schemeClr val="bg1"/>
                </a:solidFill>
              </a:rPr>
              <a:t>Die </a:t>
            </a:r>
            <a:r>
              <a:rPr lang="de-DE" sz="2800" b="1" dirty="0">
                <a:solidFill>
                  <a:schemeClr val="bg1"/>
                </a:solidFill>
              </a:rPr>
              <a:t>Fähigkeit, aus der Unmenge an einströmenden Informationen</a:t>
            </a:r>
            <a:br>
              <a:rPr lang="de-DE" sz="2800" b="1" dirty="0">
                <a:solidFill>
                  <a:schemeClr val="bg1"/>
                </a:solidFill>
              </a:rPr>
            </a:br>
            <a:r>
              <a:rPr lang="de-DE" sz="2800" b="1" dirty="0">
                <a:solidFill>
                  <a:schemeClr val="bg1"/>
                </a:solidFill>
              </a:rPr>
              <a:t>die wesentlichen herauszufiltern</a:t>
            </a:r>
            <a:r>
              <a:rPr lang="de-DE" sz="2800" dirty="0">
                <a:solidFill>
                  <a:schemeClr val="bg1"/>
                </a:solidFill>
              </a:rPr>
              <a:t>, zu speichern und später wieder abzurufen … </a:t>
            </a:r>
            <a:br>
              <a:rPr lang="de-DE" sz="2800" dirty="0">
                <a:solidFill>
                  <a:schemeClr val="bg1"/>
                </a:solidFill>
              </a:rPr>
            </a:br>
            <a:br>
              <a:rPr lang="de-DE" sz="2800" dirty="0">
                <a:solidFill>
                  <a:schemeClr val="bg1"/>
                </a:solidFill>
              </a:rPr>
            </a:br>
            <a:r>
              <a:rPr lang="de-DE" sz="2800" dirty="0">
                <a:solidFill>
                  <a:schemeClr val="bg1"/>
                </a:solidFill>
              </a:rPr>
              <a:t>Für alle diese Fortschritte müssen sich im Gehirn neue Verknüpfungen bilden. Nicht nur der Körper des Kindes, auch sein Gehirn »wächst« – es lernt, sich in der Welt zurechtzufinden. </a:t>
            </a:r>
            <a:br>
              <a:rPr lang="de-DE" sz="2800" dirty="0">
                <a:solidFill>
                  <a:schemeClr val="bg1"/>
                </a:solidFill>
              </a:rPr>
            </a:br>
            <a:br>
              <a:rPr lang="de-DE" sz="2800" dirty="0">
                <a:solidFill>
                  <a:schemeClr val="bg1"/>
                </a:solidFill>
              </a:rPr>
            </a:br>
            <a:r>
              <a:rPr lang="de-DE" sz="2800" dirty="0">
                <a:solidFill>
                  <a:schemeClr val="bg1"/>
                </a:solidFill>
              </a:rPr>
              <a:t>Gibt es </a:t>
            </a:r>
            <a:r>
              <a:rPr lang="de-DE" sz="2800" b="1" dirty="0">
                <a:solidFill>
                  <a:schemeClr val="bg1"/>
                </a:solidFill>
              </a:rPr>
              <a:t>Lerndefizite</a:t>
            </a:r>
            <a:r>
              <a:rPr lang="de-DE" sz="2800" dirty="0">
                <a:solidFill>
                  <a:schemeClr val="bg1"/>
                </a:solidFill>
              </a:rPr>
              <a:t>, sind auch die psychosozialen, emotionalen und motorischen Fähigkeiten unterentwickelt; der Betroffene kann nicht, wie es seinem Alter entsprechend zu erwarten wäre, am sozialen Leben teilnehmen.</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79199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2"/>
            <a:ext cx="11465781" cy="4705164"/>
          </a:xfrm>
        </p:spPr>
        <p:txBody>
          <a:bodyPr/>
          <a:lstStyle/>
          <a:p>
            <a:pPr algn="ctr"/>
            <a:r>
              <a:rPr lang="de-DE" sz="2800" b="1" dirty="0">
                <a:solidFill>
                  <a:srgbClr val="FF0000"/>
                </a:solidFill>
              </a:rPr>
              <a:t>Wie kommt es zu den Lerndefiziten? </a:t>
            </a:r>
            <a:br>
              <a:rPr lang="de-DE" sz="2800" b="1" dirty="0">
                <a:solidFill>
                  <a:srgbClr val="FF0000"/>
                </a:solidFill>
              </a:rPr>
            </a:br>
            <a:br>
              <a:rPr lang="de-DE" sz="2800" b="1" dirty="0">
                <a:solidFill>
                  <a:srgbClr val="FF0000"/>
                </a:solidFill>
              </a:rPr>
            </a:br>
            <a:r>
              <a:rPr lang="de-DE" sz="2800" dirty="0">
                <a:solidFill>
                  <a:schemeClr val="bg1"/>
                </a:solidFill>
              </a:rPr>
              <a:t>Experten gehen von einer </a:t>
            </a:r>
            <a:r>
              <a:rPr lang="de-DE" sz="2800" b="1" dirty="0">
                <a:solidFill>
                  <a:schemeClr val="bg1"/>
                </a:solidFill>
              </a:rPr>
              <a:t>multifaktoriellen Entstehung </a:t>
            </a:r>
            <a:r>
              <a:rPr lang="de-DE" sz="2800" dirty="0">
                <a:solidFill>
                  <a:schemeClr val="bg1"/>
                </a:solidFill>
              </a:rPr>
              <a:t>aus, einem Zusammenspiel von genetischer Ausstattung des Kindes, seinen Belastungen vor allem während Schwangerschaft und/oder Geburt und verschiedenen psychosozialen Faktoren der familiären und schulischen Umwelt.</a:t>
            </a:r>
            <a:br>
              <a:rPr lang="de-DE" sz="2800" dirty="0">
                <a:solidFill>
                  <a:schemeClr val="bg1"/>
                </a:solidFill>
              </a:rPr>
            </a:br>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77406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465781" cy="3808520"/>
          </a:xfrm>
        </p:spPr>
        <p:txBody>
          <a:bodyPr/>
          <a:lstStyle/>
          <a:p>
            <a:pPr algn="ctr"/>
            <a:r>
              <a:rPr lang="de-DE" sz="2800" b="1" dirty="0">
                <a:solidFill>
                  <a:srgbClr val="FF0000"/>
                </a:solidFill>
              </a:rPr>
              <a:t>Genetische Ursachen: </a:t>
            </a:r>
            <a:br>
              <a:rPr lang="de-DE" sz="2800" b="1" dirty="0">
                <a:solidFill>
                  <a:schemeClr val="bg1"/>
                </a:solidFill>
              </a:rPr>
            </a:br>
            <a:br>
              <a:rPr lang="de-DE" sz="2800" b="1" dirty="0">
                <a:solidFill>
                  <a:schemeClr val="bg1"/>
                </a:solidFill>
              </a:rPr>
            </a:br>
            <a:r>
              <a:rPr lang="de-DE" sz="2800" dirty="0">
                <a:solidFill>
                  <a:schemeClr val="bg1"/>
                </a:solidFill>
              </a:rPr>
              <a:t>Vererbung spielt bei ADS eine Rolle. </a:t>
            </a:r>
            <a:br>
              <a:rPr lang="de-DE" sz="2800" dirty="0">
                <a:solidFill>
                  <a:schemeClr val="bg1"/>
                </a:solidFill>
              </a:rPr>
            </a:br>
            <a:r>
              <a:rPr lang="de-DE" sz="2800" dirty="0">
                <a:solidFill>
                  <a:schemeClr val="bg1"/>
                </a:solidFill>
              </a:rPr>
              <a:t>Das Erkrankungsrisiko bei Kindern mit einem an ADS erkrankten Elternteil liegt bei 40 bis 60 Prozent.</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86169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10214" y="186431"/>
            <a:ext cx="10922543" cy="4882719"/>
          </a:xfrm>
        </p:spPr>
        <p:txBody>
          <a:bodyPr/>
          <a:lstStyle/>
          <a:p>
            <a:r>
              <a:rPr lang="de-DE" sz="2800" b="1" dirty="0">
                <a:solidFill>
                  <a:srgbClr val="FF0000"/>
                </a:solidFill>
              </a:rPr>
              <a:t>                                   Äußere Einflüsse: </a:t>
            </a:r>
            <a:br>
              <a:rPr lang="de-DE" sz="2800" b="1" dirty="0">
                <a:solidFill>
                  <a:srgbClr val="FF0000"/>
                </a:solidFill>
              </a:rPr>
            </a:br>
            <a:br>
              <a:rPr lang="de-DE" sz="2800" b="1" dirty="0">
                <a:solidFill>
                  <a:srgbClr val="FF0000"/>
                </a:solidFill>
              </a:rPr>
            </a:br>
            <a:r>
              <a:rPr lang="de-DE" sz="2800" dirty="0">
                <a:solidFill>
                  <a:schemeClr val="bg1"/>
                </a:solidFill>
              </a:rPr>
              <a:t>Hier sind in erster Linie die Geschehnisse vor und während der Geburt zu nennen:</a:t>
            </a:r>
            <a:br>
              <a:rPr lang="de-DE" sz="2800" dirty="0">
                <a:solidFill>
                  <a:schemeClr val="bg1"/>
                </a:solidFill>
              </a:rPr>
            </a:br>
            <a:br>
              <a:rPr lang="de-DE" sz="2800" dirty="0">
                <a:solidFill>
                  <a:schemeClr val="bg1"/>
                </a:solidFill>
              </a:rPr>
            </a:br>
            <a:r>
              <a:rPr lang="de-DE" sz="2800" b="1" dirty="0">
                <a:solidFill>
                  <a:schemeClr val="bg1"/>
                </a:solidFill>
              </a:rPr>
              <a:t>Schwangerschafts- und/oder Geburtskomplikationen</a:t>
            </a:r>
            <a:r>
              <a:rPr lang="de-DE" sz="2800" dirty="0">
                <a:solidFill>
                  <a:schemeClr val="bg1"/>
                </a:solidFill>
              </a:rPr>
              <a:t>,</a:t>
            </a:r>
            <a:br>
              <a:rPr lang="de-DE" sz="2800" dirty="0">
                <a:solidFill>
                  <a:schemeClr val="bg1"/>
                </a:solidFill>
              </a:rPr>
            </a:br>
            <a:r>
              <a:rPr lang="de-DE" sz="2800" dirty="0">
                <a:solidFill>
                  <a:schemeClr val="bg1"/>
                </a:solidFill>
              </a:rPr>
              <a:t>niedriges Geburtsgewicht, Frühgeburtlichkeit</a:t>
            </a:r>
            <a:br>
              <a:rPr lang="de-DE" sz="2800" dirty="0">
                <a:solidFill>
                  <a:schemeClr val="bg1"/>
                </a:solidFill>
              </a:rPr>
            </a:br>
            <a:br>
              <a:rPr lang="de-DE" sz="2800" dirty="0">
                <a:solidFill>
                  <a:schemeClr val="bg1"/>
                </a:solidFill>
              </a:rPr>
            </a:br>
            <a:r>
              <a:rPr lang="de-DE" sz="2800" b="1" dirty="0">
                <a:solidFill>
                  <a:schemeClr val="bg1"/>
                </a:solidFill>
              </a:rPr>
              <a:t>Expositionen von schädigenden Substanzen </a:t>
            </a:r>
            <a:r>
              <a:rPr lang="de-DE" sz="2800" dirty="0">
                <a:solidFill>
                  <a:schemeClr val="bg1"/>
                </a:solidFill>
              </a:rPr>
              <a:t>– insbesondere der vorgeburtliche Kontakt des Kindes mit Alkohol, Nikotin, Drogen oder Medikamenten.</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6162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0"/>
            <a:ext cx="11862267" cy="5095783"/>
          </a:xfrm>
        </p:spPr>
        <p:txBody>
          <a:bodyPr/>
          <a:lstStyle/>
          <a:p>
            <a:r>
              <a:rPr lang="de-DE" sz="2800" b="1" dirty="0">
                <a:solidFill>
                  <a:srgbClr val="FF0000"/>
                </a:solidFill>
              </a:rPr>
              <a:t>Psychosoziale Faktoren: </a:t>
            </a:r>
            <a:br>
              <a:rPr lang="de-DE" sz="2800" b="1" dirty="0">
                <a:solidFill>
                  <a:srgbClr val="FF0000"/>
                </a:solidFill>
              </a:rPr>
            </a:br>
            <a:r>
              <a:rPr lang="de-DE" sz="2800" dirty="0">
                <a:solidFill>
                  <a:schemeClr val="bg1"/>
                </a:solidFill>
              </a:rPr>
              <a:t>Wenn die Beziehung der Betreuungspersonen zum Kind dessen Bedürfnisse nicht befriedigt, kann das eine Entwicklungsverzögerung zur Folge haben:</a:t>
            </a:r>
            <a:br>
              <a:rPr lang="de-DE" sz="2800" dirty="0">
                <a:solidFill>
                  <a:schemeClr val="bg1"/>
                </a:solidFill>
              </a:rPr>
            </a:br>
            <a:br>
              <a:rPr lang="de-DE" sz="2800" dirty="0">
                <a:solidFill>
                  <a:schemeClr val="bg1"/>
                </a:solidFill>
              </a:rPr>
            </a:br>
            <a:r>
              <a:rPr lang="de-DE" sz="2800" b="1" dirty="0">
                <a:solidFill>
                  <a:schemeClr val="bg1"/>
                </a:solidFill>
              </a:rPr>
              <a:t>1.</a:t>
            </a:r>
            <a:r>
              <a:rPr lang="de-DE" sz="2800" dirty="0">
                <a:solidFill>
                  <a:schemeClr val="bg1"/>
                </a:solidFill>
              </a:rPr>
              <a:t> weisen Eltern selbst psychische bzw. ADS-Probleme auf, können ADS-Symptome in den ersten Lebensjahren des Kindes verstärkt</a:t>
            </a:r>
            <a:br>
              <a:rPr lang="de-DE" sz="2800" dirty="0">
                <a:solidFill>
                  <a:schemeClr val="bg1"/>
                </a:solidFill>
              </a:rPr>
            </a:br>
            <a:r>
              <a:rPr lang="de-DE" sz="2800" dirty="0">
                <a:solidFill>
                  <a:schemeClr val="bg1"/>
                </a:solidFill>
              </a:rPr>
              <a:t>werden.</a:t>
            </a:r>
            <a:br>
              <a:rPr lang="de-DE" sz="2800" dirty="0">
                <a:solidFill>
                  <a:schemeClr val="bg1"/>
                </a:solidFill>
              </a:rPr>
            </a:br>
            <a:r>
              <a:rPr lang="de-DE" sz="2800" b="1" dirty="0">
                <a:solidFill>
                  <a:schemeClr val="bg1"/>
                </a:solidFill>
              </a:rPr>
              <a:t>2.</a:t>
            </a:r>
            <a:r>
              <a:rPr lang="de-DE" sz="2800" dirty="0">
                <a:solidFill>
                  <a:schemeClr val="bg1"/>
                </a:solidFill>
              </a:rPr>
              <a:t> auch schwere Formen von frühkindlicher </a:t>
            </a:r>
            <a:r>
              <a:rPr lang="de-DE" sz="2800" dirty="0" err="1">
                <a:solidFill>
                  <a:schemeClr val="bg1"/>
                </a:solidFill>
              </a:rPr>
              <a:t>Vernachlässigungoder</a:t>
            </a:r>
            <a:r>
              <a:rPr lang="de-DE" sz="2800" dirty="0">
                <a:solidFill>
                  <a:schemeClr val="bg1"/>
                </a:solidFill>
              </a:rPr>
              <a:t> Kindesmisshandlung sind relevant und tragen zum Schweregrad von ADS bei, sie führen insbesondere zu aggressiven und antisozialen Verhaltensauffälligkeiten.</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823" y="5399459"/>
            <a:ext cx="3740459" cy="1205953"/>
          </a:xfrm>
          <a:prstGeom prst="rect">
            <a:avLst/>
          </a:prstGeom>
          <a:solidFill>
            <a:schemeClr val="accent1">
              <a:lumMod val="40000"/>
              <a:lumOff val="60000"/>
            </a:schemeClr>
          </a:solidFill>
        </p:spPr>
      </p:pic>
    </p:spTree>
    <p:extLst>
      <p:ext uri="{BB962C8B-B14F-4D97-AF65-F5344CB8AC3E}">
        <p14:creationId xmlns:p14="http://schemas.microsoft.com/office/powerpoint/2010/main" val="107148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72862" y="887767"/>
            <a:ext cx="11259895" cy="3675355"/>
          </a:xfrm>
        </p:spPr>
        <p:txBody>
          <a:bodyPr/>
          <a:lstStyle/>
          <a:p>
            <a:r>
              <a:rPr lang="de-DE" sz="2800" b="1" dirty="0">
                <a:solidFill>
                  <a:schemeClr val="bg1"/>
                </a:solidFill>
              </a:rPr>
              <a:t>3.</a:t>
            </a:r>
            <a:r>
              <a:rPr lang="de-DE" sz="2800" dirty="0">
                <a:solidFill>
                  <a:schemeClr val="bg1"/>
                </a:solidFill>
              </a:rPr>
              <a:t> Umstände in Kindergarten und Schule können das</a:t>
            </a:r>
            <a:br>
              <a:rPr lang="de-DE" sz="2800" dirty="0">
                <a:solidFill>
                  <a:schemeClr val="bg1"/>
                </a:solidFill>
              </a:rPr>
            </a:br>
            <a:r>
              <a:rPr lang="de-DE" sz="2800" dirty="0">
                <a:solidFill>
                  <a:schemeClr val="bg1"/>
                </a:solidFill>
              </a:rPr>
              <a:t>Ausmaß der Probleme und den weiteren Verlauf erheblich</a:t>
            </a:r>
            <a:br>
              <a:rPr lang="de-DE" sz="2800" dirty="0">
                <a:solidFill>
                  <a:schemeClr val="bg1"/>
                </a:solidFill>
              </a:rPr>
            </a:br>
            <a:r>
              <a:rPr lang="de-DE" sz="2800" dirty="0">
                <a:solidFill>
                  <a:schemeClr val="bg1"/>
                </a:solidFill>
              </a:rPr>
              <a:t>mitbestimmen. </a:t>
            </a:r>
            <a:br>
              <a:rPr lang="de-DE" sz="2800" dirty="0">
                <a:solidFill>
                  <a:schemeClr val="bg1"/>
                </a:solidFill>
              </a:rPr>
            </a:br>
            <a:r>
              <a:rPr lang="de-DE" sz="2800" dirty="0">
                <a:solidFill>
                  <a:schemeClr val="bg1"/>
                </a:solidFill>
              </a:rPr>
              <a:t>So kann es zum Beispiel eine Entwicklungsverzögerung zur Folge haben, wenn ein Kind massiv ausgegrenzt wird, keine Wertschätzung erfährt oder gemobbt wird. </a:t>
            </a:r>
            <a:br>
              <a:rPr lang="de-DE" sz="2800" dirty="0">
                <a:solidFill>
                  <a:schemeClr val="bg1"/>
                </a:solidFill>
              </a:rPr>
            </a:br>
            <a:r>
              <a:rPr lang="de-DE" sz="2800" b="1" dirty="0">
                <a:solidFill>
                  <a:schemeClr val="bg1"/>
                </a:solidFill>
              </a:rPr>
              <a:t>4.</a:t>
            </a:r>
            <a:r>
              <a:rPr lang="de-DE" sz="2800" dirty="0">
                <a:solidFill>
                  <a:schemeClr val="bg1"/>
                </a:solidFill>
              </a:rPr>
              <a:t> Auch eine fehlende Förderung von besonderen Begabungen kann die Entwicklung des Gehirns bremsen.</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42735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465781" cy="3417903"/>
          </a:xfrm>
        </p:spPr>
        <p:txBody>
          <a:bodyPr/>
          <a:lstStyle/>
          <a:p>
            <a:r>
              <a:rPr lang="de-DE" sz="2800" dirty="0">
                <a:solidFill>
                  <a:schemeClr val="bg1"/>
                </a:solidFill>
              </a:rPr>
              <a:t>In allen genannten Fällen ist der </a:t>
            </a:r>
            <a:r>
              <a:rPr lang="de-DE" sz="2800" b="1" dirty="0">
                <a:solidFill>
                  <a:schemeClr val="bg1"/>
                </a:solidFill>
              </a:rPr>
              <a:t>Effekt</a:t>
            </a:r>
            <a:r>
              <a:rPr lang="de-DE" sz="2800" dirty="0">
                <a:solidFill>
                  <a:schemeClr val="bg1"/>
                </a:solidFill>
              </a:rPr>
              <a:t> auf das kindliche</a:t>
            </a:r>
            <a:br>
              <a:rPr lang="de-DE" sz="2800" dirty="0">
                <a:solidFill>
                  <a:schemeClr val="bg1"/>
                </a:solidFill>
              </a:rPr>
            </a:br>
            <a:r>
              <a:rPr lang="de-DE" sz="2800" dirty="0">
                <a:solidFill>
                  <a:schemeClr val="bg1"/>
                </a:solidFill>
              </a:rPr>
              <a:t>Gehirn im Prinzip derselbe: </a:t>
            </a:r>
            <a:br>
              <a:rPr lang="de-DE" sz="2800" dirty="0">
                <a:solidFill>
                  <a:schemeClr val="bg1"/>
                </a:solidFill>
              </a:rPr>
            </a:br>
            <a:r>
              <a:rPr lang="de-DE" sz="2800" dirty="0">
                <a:solidFill>
                  <a:schemeClr val="bg1"/>
                </a:solidFill>
              </a:rPr>
              <a:t>Es kommt zu einer </a:t>
            </a:r>
            <a:r>
              <a:rPr lang="de-DE" sz="2800" b="1" dirty="0">
                <a:solidFill>
                  <a:srgbClr val="FF0000"/>
                </a:solidFill>
              </a:rPr>
              <a:t>Beeinträchtigung der Lernleistung des Gehirns</a:t>
            </a:r>
            <a:r>
              <a:rPr lang="de-DE" sz="2800" dirty="0">
                <a:solidFill>
                  <a:srgbClr val="FF0000"/>
                </a:solidFill>
              </a:rPr>
              <a:t>.</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56322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4601" y="426129"/>
            <a:ext cx="11206579" cy="4483222"/>
          </a:xfrm>
        </p:spPr>
        <p:txBody>
          <a:bodyPr/>
          <a:lstStyle/>
          <a:p>
            <a:r>
              <a:rPr lang="de-DE" sz="2800" b="1" dirty="0">
                <a:solidFill>
                  <a:srgbClr val="FF0000"/>
                </a:solidFill>
              </a:rPr>
              <a:t>ADS wächst sich nicht von allein in der Pubertät aus. </a:t>
            </a:r>
            <a:br>
              <a:rPr lang="de-DE" sz="2800" b="1" dirty="0">
                <a:solidFill>
                  <a:schemeClr val="bg1"/>
                </a:solidFill>
              </a:rPr>
            </a:br>
            <a:r>
              <a:rPr lang="de-DE" sz="2800" b="1" dirty="0">
                <a:solidFill>
                  <a:schemeClr val="bg1"/>
                </a:solidFill>
              </a:rPr>
              <a:t>In unbehandelter Form bleibt den Betroffenen ihre Aufmerksamkeitsstörung ein Leben lang als Leitsymptom</a:t>
            </a:r>
            <a:br>
              <a:rPr lang="de-DE" sz="2800" b="1" dirty="0">
                <a:solidFill>
                  <a:schemeClr val="bg1"/>
                </a:solidFill>
              </a:rPr>
            </a:br>
            <a:r>
              <a:rPr lang="de-DE" sz="2800" b="1" dirty="0">
                <a:solidFill>
                  <a:schemeClr val="bg1"/>
                </a:solidFill>
              </a:rPr>
              <a:t>erhalten. </a:t>
            </a:r>
            <a:br>
              <a:rPr lang="de-DE" sz="2800" dirty="0">
                <a:solidFill>
                  <a:schemeClr val="bg1"/>
                </a:solidFill>
              </a:rPr>
            </a:br>
            <a:br>
              <a:rPr lang="de-DE" sz="2800" dirty="0">
                <a:solidFill>
                  <a:schemeClr val="bg1"/>
                </a:solidFill>
              </a:rPr>
            </a:br>
            <a:r>
              <a:rPr lang="de-DE" sz="2800" b="1" dirty="0">
                <a:solidFill>
                  <a:srgbClr val="FF0000"/>
                </a:solidFill>
              </a:rPr>
              <a:t>Im Laufe der Zeit nehmen die Komorbiditäten</a:t>
            </a:r>
            <a:r>
              <a:rPr lang="de-DE" sz="2800" b="1" dirty="0">
                <a:solidFill>
                  <a:schemeClr val="bg1"/>
                </a:solidFill>
              </a:rPr>
              <a:t>, also die durch</a:t>
            </a:r>
            <a:br>
              <a:rPr lang="de-DE" sz="2800" b="1" dirty="0">
                <a:solidFill>
                  <a:schemeClr val="bg1"/>
                </a:solidFill>
              </a:rPr>
            </a:br>
            <a:r>
              <a:rPr lang="de-DE" sz="2800" b="1" dirty="0">
                <a:solidFill>
                  <a:schemeClr val="bg1"/>
                </a:solidFill>
              </a:rPr>
              <a:t>ADS hervorgerufenen bzw. verstärkten Begleiterkrankungen,</a:t>
            </a:r>
            <a:br>
              <a:rPr lang="de-DE" sz="2800" b="1" dirty="0">
                <a:solidFill>
                  <a:schemeClr val="bg1"/>
                </a:solidFill>
              </a:rPr>
            </a:br>
            <a:r>
              <a:rPr lang="de-DE" sz="2800" b="1" dirty="0">
                <a:solidFill>
                  <a:schemeClr val="bg1"/>
                </a:solidFill>
              </a:rPr>
              <a:t>sogar </a:t>
            </a:r>
            <a:r>
              <a:rPr lang="de-DE" sz="2800" b="1" dirty="0">
                <a:solidFill>
                  <a:srgbClr val="FF0000"/>
                </a:solidFill>
              </a:rPr>
              <a:t>zu</a:t>
            </a:r>
            <a:r>
              <a:rPr lang="de-DE" sz="2800" b="1" dirty="0">
                <a:solidFill>
                  <a:schemeClr val="bg1"/>
                </a:solidFill>
              </a:rPr>
              <a:t>.</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44257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2E8E550-DE29-47C7-8B4D-25B6F258EBC3}"/>
              </a:ext>
            </a:extLst>
          </p:cNvPr>
          <p:cNvPicPr>
            <a:picLocks noChangeAspect="1"/>
          </p:cNvPicPr>
          <p:nvPr/>
        </p:nvPicPr>
        <p:blipFill>
          <a:blip r:embed="rId2"/>
          <a:stretch>
            <a:fillRect/>
          </a:stretch>
        </p:blipFill>
        <p:spPr>
          <a:xfrm>
            <a:off x="1420441" y="697834"/>
            <a:ext cx="3660219" cy="2070765"/>
          </a:xfrm>
          <a:prstGeom prst="rect">
            <a:avLst/>
          </a:prstGeom>
        </p:spPr>
      </p:pic>
      <p:pic>
        <p:nvPicPr>
          <p:cNvPr id="4" name="Grafik 3">
            <a:extLst>
              <a:ext uri="{FF2B5EF4-FFF2-40B4-BE49-F238E27FC236}">
                <a16:creationId xmlns:a16="http://schemas.microsoft.com/office/drawing/2014/main" id="{568AF2F4-DC9E-4BD7-A23A-56690C927C57}"/>
              </a:ext>
            </a:extLst>
          </p:cNvPr>
          <p:cNvPicPr>
            <a:picLocks noChangeAspect="1"/>
          </p:cNvPicPr>
          <p:nvPr/>
        </p:nvPicPr>
        <p:blipFill>
          <a:blip r:embed="rId3"/>
          <a:stretch>
            <a:fillRect/>
          </a:stretch>
        </p:blipFill>
        <p:spPr>
          <a:xfrm>
            <a:off x="6280151" y="699639"/>
            <a:ext cx="4001769" cy="1970291"/>
          </a:xfrm>
          <a:prstGeom prst="rect">
            <a:avLst/>
          </a:prstGeom>
        </p:spPr>
      </p:pic>
      <p:pic>
        <p:nvPicPr>
          <p:cNvPr id="5" name="Grafik 4">
            <a:extLst>
              <a:ext uri="{FF2B5EF4-FFF2-40B4-BE49-F238E27FC236}">
                <a16:creationId xmlns:a16="http://schemas.microsoft.com/office/drawing/2014/main" id="{2D53E8D6-20C4-4B81-8DBF-17E574FA8AAD}"/>
              </a:ext>
            </a:extLst>
          </p:cNvPr>
          <p:cNvPicPr>
            <a:picLocks noChangeAspect="1"/>
          </p:cNvPicPr>
          <p:nvPr/>
        </p:nvPicPr>
        <p:blipFill>
          <a:blip r:embed="rId4"/>
          <a:stretch>
            <a:fillRect/>
          </a:stretch>
        </p:blipFill>
        <p:spPr>
          <a:xfrm>
            <a:off x="1420441" y="2988918"/>
            <a:ext cx="4001770" cy="1970291"/>
          </a:xfrm>
          <a:prstGeom prst="rect">
            <a:avLst/>
          </a:prstGeom>
        </p:spPr>
      </p:pic>
      <p:pic>
        <p:nvPicPr>
          <p:cNvPr id="7" name="Grafik 6">
            <a:extLst>
              <a:ext uri="{FF2B5EF4-FFF2-40B4-BE49-F238E27FC236}">
                <a16:creationId xmlns:a16="http://schemas.microsoft.com/office/drawing/2014/main" id="{B65339A0-031B-494E-A443-B7284BD1CD3D}"/>
              </a:ext>
            </a:extLst>
          </p:cNvPr>
          <p:cNvPicPr>
            <a:picLocks noChangeAspect="1"/>
          </p:cNvPicPr>
          <p:nvPr/>
        </p:nvPicPr>
        <p:blipFill>
          <a:blip r:embed="rId5"/>
          <a:stretch>
            <a:fillRect/>
          </a:stretch>
        </p:blipFill>
        <p:spPr>
          <a:xfrm>
            <a:off x="6280150" y="2993727"/>
            <a:ext cx="4001770" cy="1970291"/>
          </a:xfrm>
          <a:prstGeom prst="rect">
            <a:avLst/>
          </a:prstGeom>
        </p:spPr>
      </p:pic>
      <p:sp>
        <p:nvSpPr>
          <p:cNvPr id="2" name="Titel 1"/>
          <p:cNvSpPr>
            <a:spLocks noGrp="1"/>
          </p:cNvSpPr>
          <p:nvPr>
            <p:ph type="ctrTitle"/>
          </p:nvPr>
        </p:nvSpPr>
        <p:spPr>
          <a:xfrm>
            <a:off x="166976" y="186431"/>
            <a:ext cx="11465781" cy="5415379"/>
          </a:xfrm>
        </p:spPr>
        <p:txBody>
          <a:bodyPr/>
          <a:lstStyle/>
          <a:p>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52730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9603" y="426129"/>
            <a:ext cx="11465781" cy="594803"/>
          </a:xfrm>
        </p:spPr>
        <p:txBody>
          <a:bodyPr/>
          <a:lstStyle/>
          <a:p>
            <a:r>
              <a:rPr lang="de-DE" sz="2800" b="1" dirty="0">
                <a:solidFill>
                  <a:srgbClr val="D30F2A"/>
                </a:solidFill>
                <a:latin typeface="DINNextLTPro-Bold"/>
              </a:rPr>
              <a:t>  Von der Untersuchung zur Diagnose</a:t>
            </a:r>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6850" y="5562607"/>
            <a:ext cx="3234432" cy="1042806"/>
          </a:xfrm>
          <a:prstGeom prst="rect">
            <a:avLst/>
          </a:prstGeom>
          <a:solidFill>
            <a:schemeClr val="accent1">
              <a:lumMod val="40000"/>
              <a:lumOff val="60000"/>
            </a:schemeClr>
          </a:solidFill>
        </p:spPr>
      </p:pic>
      <p:sp>
        <p:nvSpPr>
          <p:cNvPr id="3" name="Textfeld 2">
            <a:extLst>
              <a:ext uri="{FF2B5EF4-FFF2-40B4-BE49-F238E27FC236}">
                <a16:creationId xmlns:a16="http://schemas.microsoft.com/office/drawing/2014/main" id="{68644F31-461A-4760-882F-85B1B2D24C25}"/>
              </a:ext>
            </a:extLst>
          </p:cNvPr>
          <p:cNvSpPr txBox="1"/>
          <p:nvPr/>
        </p:nvSpPr>
        <p:spPr>
          <a:xfrm>
            <a:off x="603682" y="1171853"/>
            <a:ext cx="10040644" cy="4832092"/>
          </a:xfrm>
          <a:prstGeom prst="rect">
            <a:avLst/>
          </a:prstGeom>
          <a:noFill/>
        </p:spPr>
        <p:txBody>
          <a:bodyPr wrap="square" rtlCol="0">
            <a:spAutoFit/>
          </a:bodyPr>
          <a:lstStyle/>
          <a:p>
            <a:r>
              <a:rPr lang="de-DE" sz="2800" b="1" dirty="0">
                <a:solidFill>
                  <a:schemeClr val="bg1"/>
                </a:solidFill>
                <a:latin typeface="DINNextLTPro-Medium"/>
              </a:rPr>
              <a:t>Konzentrationsstörungen, Verträumtheit, Impulsivität und Hyperaktivität </a:t>
            </a:r>
            <a:r>
              <a:rPr lang="de-DE" sz="2800" dirty="0">
                <a:solidFill>
                  <a:schemeClr val="bg1"/>
                </a:solidFill>
                <a:latin typeface="DINNextLTPro-Medium"/>
              </a:rPr>
              <a:t>weisen </a:t>
            </a:r>
            <a:r>
              <a:rPr lang="de-DE" sz="2800" b="1" dirty="0">
                <a:solidFill>
                  <a:schemeClr val="bg1"/>
                </a:solidFill>
                <a:latin typeface="DINNextLTPro-Medium"/>
              </a:rPr>
              <a:t>nicht immer </a:t>
            </a:r>
            <a:r>
              <a:rPr lang="de-DE" sz="2800" dirty="0">
                <a:solidFill>
                  <a:schemeClr val="bg1"/>
                </a:solidFill>
                <a:latin typeface="DINNextLTPro-Medium"/>
              </a:rPr>
              <a:t>auf </a:t>
            </a:r>
            <a:r>
              <a:rPr lang="de-DE" sz="2800" b="1" dirty="0">
                <a:solidFill>
                  <a:schemeClr val="bg1"/>
                </a:solidFill>
                <a:latin typeface="DINNextLTPro-Medium"/>
              </a:rPr>
              <a:t>ein klassisches ADS </a:t>
            </a:r>
            <a:r>
              <a:rPr lang="de-DE" sz="2800" dirty="0">
                <a:solidFill>
                  <a:schemeClr val="bg1"/>
                </a:solidFill>
                <a:latin typeface="DINNextLTPro-Medium"/>
              </a:rPr>
              <a:t>hin – es gibt oft auch andere Erklärungen dafür. Das Buch stellt die notwendigen Differentialdiagnosen vor. </a:t>
            </a:r>
          </a:p>
          <a:p>
            <a:endParaRPr lang="de-DE" sz="2800" dirty="0">
              <a:solidFill>
                <a:schemeClr val="bg1"/>
              </a:solidFill>
              <a:latin typeface="DINNextLTPro-Medium"/>
            </a:endParaRPr>
          </a:p>
          <a:p>
            <a:r>
              <a:rPr lang="de-DE" sz="2800" dirty="0">
                <a:solidFill>
                  <a:schemeClr val="bg1"/>
                </a:solidFill>
                <a:latin typeface="DINNextLTPro-Medium"/>
              </a:rPr>
              <a:t>Mit einer zutreffenden Eingangsdiagnose ist es nicht getan. Im Verlauf der Behandlung muss sie überprüft und die weitere Entwicklung im Auge behalten werden.</a:t>
            </a:r>
          </a:p>
          <a:p>
            <a:endParaRPr lang="de-DE" sz="2800" dirty="0">
              <a:solidFill>
                <a:schemeClr val="bg1"/>
              </a:solidFill>
              <a:latin typeface="DINNextLTPro-Medium"/>
            </a:endParaRPr>
          </a:p>
          <a:p>
            <a:r>
              <a:rPr lang="de-DE" sz="2800" dirty="0">
                <a:solidFill>
                  <a:schemeClr val="bg1"/>
                </a:solidFill>
                <a:latin typeface="DINNextLTPro-Medium"/>
              </a:rPr>
              <a:t>Das Ziel der Behandlung ist immer eine Verbesserung des Befunds, möglichst bis zur Beschwerdefreiheit. </a:t>
            </a:r>
            <a:endParaRPr lang="de-DE" sz="2800" dirty="0">
              <a:solidFill>
                <a:schemeClr val="bg1"/>
              </a:solidFill>
            </a:endParaRPr>
          </a:p>
        </p:txBody>
      </p:sp>
    </p:spTree>
    <p:extLst>
      <p:ext uri="{BB962C8B-B14F-4D97-AF65-F5344CB8AC3E}">
        <p14:creationId xmlns:p14="http://schemas.microsoft.com/office/powerpoint/2010/main" val="244316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465781" cy="5894773"/>
          </a:xfrm>
        </p:spPr>
        <p:txBody>
          <a:bodyPr/>
          <a:lstStyle/>
          <a:p>
            <a:r>
              <a:rPr lang="de-DE" sz="2800" dirty="0">
                <a:solidFill>
                  <a:schemeClr val="bg1"/>
                </a:solidFill>
              </a:rPr>
              <a:t>Studium der Humanmedizin , Universität Hamburg 1977-1983</a:t>
            </a:r>
            <a:br>
              <a:rPr lang="de-DE" sz="2800" dirty="0">
                <a:solidFill>
                  <a:schemeClr val="bg1"/>
                </a:solidFill>
              </a:rPr>
            </a:br>
            <a:r>
              <a:rPr lang="de-DE" sz="2800" dirty="0">
                <a:solidFill>
                  <a:schemeClr val="bg1"/>
                </a:solidFill>
              </a:rPr>
              <a:t>Promotion 1984, Universität Hamburg</a:t>
            </a:r>
            <a:br>
              <a:rPr lang="de-DE" sz="2800" dirty="0">
                <a:solidFill>
                  <a:schemeClr val="bg1"/>
                </a:solidFill>
              </a:rPr>
            </a:br>
            <a:br>
              <a:rPr lang="de-DE" sz="2800" dirty="0">
                <a:solidFill>
                  <a:schemeClr val="bg1"/>
                </a:solidFill>
              </a:rPr>
            </a:br>
            <a:r>
              <a:rPr lang="de-DE" sz="2800" dirty="0">
                <a:solidFill>
                  <a:schemeClr val="bg1"/>
                </a:solidFill>
              </a:rPr>
              <a:t>Seit 1992 in eigener Praxis niedergelassen als Kinder- und Jugendpsychiater und Psychotherapeut</a:t>
            </a:r>
            <a:br>
              <a:rPr lang="de-DE" sz="2800" dirty="0">
                <a:solidFill>
                  <a:schemeClr val="bg1"/>
                </a:solidFill>
              </a:rPr>
            </a:br>
            <a:br>
              <a:rPr lang="de-DE" sz="2800" dirty="0">
                <a:solidFill>
                  <a:schemeClr val="bg1"/>
                </a:solidFill>
              </a:rPr>
            </a:br>
            <a:r>
              <a:rPr lang="de-DE" sz="2800" dirty="0">
                <a:solidFill>
                  <a:schemeClr val="bg1"/>
                </a:solidFill>
              </a:rPr>
              <a:t>Beratender Arzt für die KVWL (</a:t>
            </a:r>
            <a:r>
              <a:rPr lang="de-DE" sz="2800" dirty="0" err="1">
                <a:solidFill>
                  <a:schemeClr val="bg1"/>
                </a:solidFill>
              </a:rPr>
              <a:t>PharmPro</a:t>
            </a:r>
            <a:r>
              <a:rPr lang="de-DE" sz="2800" dirty="0">
                <a:solidFill>
                  <a:schemeClr val="bg1"/>
                </a:solidFill>
              </a:rPr>
              <a:t>®)</a:t>
            </a:r>
            <a:br>
              <a:rPr lang="de-DE" sz="2800" dirty="0">
                <a:solidFill>
                  <a:schemeClr val="bg1"/>
                </a:solidFill>
              </a:rPr>
            </a:br>
            <a:r>
              <a:rPr lang="de-DE" sz="2800" dirty="0">
                <a:solidFill>
                  <a:schemeClr val="bg1"/>
                </a:solidFill>
              </a:rPr>
              <a:t>Mitglied der Ethikkommission der Ärztekammer Westfalen-Lippe und der Universität Münster</a:t>
            </a:r>
            <a:br>
              <a:rPr lang="de-DE" sz="2800" dirty="0">
                <a:solidFill>
                  <a:schemeClr val="bg1"/>
                </a:solidFill>
              </a:rPr>
            </a:br>
            <a:br>
              <a:rPr lang="de-DE" sz="2800" dirty="0">
                <a:solidFill>
                  <a:schemeClr val="bg1"/>
                </a:solidFill>
              </a:rPr>
            </a:br>
            <a:r>
              <a:rPr lang="de-DE" sz="2800" dirty="0">
                <a:solidFill>
                  <a:schemeClr val="bg1"/>
                </a:solidFill>
              </a:rPr>
              <a:t>Mitglied in: WFADHD, DGZ, BKJPP, DGKJP</a:t>
            </a:r>
            <a:br>
              <a:rPr lang="de-DE" sz="2800" dirty="0">
                <a:solidFill>
                  <a:schemeClr val="bg1"/>
                </a:solidFill>
              </a:rPr>
            </a:br>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84807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5853" y="186430"/>
            <a:ext cx="11465781" cy="5708341"/>
          </a:xfrm>
        </p:spPr>
        <p:txBody>
          <a:bodyPr/>
          <a:lstStyle/>
          <a:p>
            <a:r>
              <a:rPr lang="de-DE" sz="2800" b="1" dirty="0">
                <a:solidFill>
                  <a:srgbClr val="FF0000"/>
                </a:solidFill>
              </a:rPr>
              <a:t>      Eigene Standards in der testpsychologischen Diagnostik</a:t>
            </a:r>
            <a:br>
              <a:rPr lang="de-DE" sz="2800" b="1" dirty="0">
                <a:solidFill>
                  <a:srgbClr val="FF0000"/>
                </a:solidFill>
              </a:rPr>
            </a:br>
            <a:br>
              <a:rPr lang="de-DE" sz="2800" b="1" dirty="0">
                <a:solidFill>
                  <a:schemeClr val="bg1"/>
                </a:solidFill>
              </a:rPr>
            </a:br>
            <a:r>
              <a:rPr lang="de-DE" sz="2800" dirty="0">
                <a:solidFill>
                  <a:schemeClr val="bg1"/>
                </a:solidFill>
              </a:rPr>
              <a:t>1. </a:t>
            </a:r>
            <a:r>
              <a:rPr lang="de-DE" sz="2800" b="1" dirty="0">
                <a:solidFill>
                  <a:srgbClr val="FF0000"/>
                </a:solidFill>
              </a:rPr>
              <a:t>Intelligenztest</a:t>
            </a:r>
            <a:r>
              <a:rPr lang="de-DE" sz="2800" dirty="0">
                <a:solidFill>
                  <a:schemeClr val="bg1"/>
                </a:solidFill>
              </a:rPr>
              <a:t> – Vorrang haben möglichst genaue, aber kurze Verfahren.</a:t>
            </a:r>
            <a:br>
              <a:rPr lang="de-DE" sz="2800" dirty="0">
                <a:solidFill>
                  <a:schemeClr val="bg1"/>
                </a:solidFill>
              </a:rPr>
            </a:br>
            <a:r>
              <a:rPr lang="de-DE" sz="2800" dirty="0">
                <a:solidFill>
                  <a:schemeClr val="bg1"/>
                </a:solidFill>
              </a:rPr>
              <a:t>2. </a:t>
            </a:r>
            <a:r>
              <a:rPr lang="de-DE" sz="2800" b="1" dirty="0">
                <a:solidFill>
                  <a:srgbClr val="FF0000"/>
                </a:solidFill>
              </a:rPr>
              <a:t>Konzentrationstest</a:t>
            </a:r>
            <a:r>
              <a:rPr lang="de-DE" sz="2800" dirty="0">
                <a:solidFill>
                  <a:schemeClr val="bg1"/>
                </a:solidFill>
              </a:rPr>
              <a:t> – Er gibt Aufschluss über das Ausmaß der Störung und zu welchem ADS-Typ der Patient zuzuordnen ist.</a:t>
            </a:r>
            <a:br>
              <a:rPr lang="de-DE" sz="2800" dirty="0">
                <a:solidFill>
                  <a:schemeClr val="bg1"/>
                </a:solidFill>
              </a:rPr>
            </a:br>
            <a:r>
              <a:rPr lang="de-DE" sz="2800" dirty="0">
                <a:solidFill>
                  <a:schemeClr val="bg1"/>
                </a:solidFill>
              </a:rPr>
              <a:t>3. </a:t>
            </a:r>
            <a:r>
              <a:rPr lang="de-DE" sz="2800" b="1" dirty="0">
                <a:solidFill>
                  <a:srgbClr val="FF0000"/>
                </a:solidFill>
              </a:rPr>
              <a:t>Projektiver Test </a:t>
            </a:r>
            <a:r>
              <a:rPr lang="de-DE" sz="2800" dirty="0">
                <a:solidFill>
                  <a:schemeClr val="bg1"/>
                </a:solidFill>
              </a:rPr>
              <a:t>– Er verrät dem behandelnden Arzt etwas über die Stimmungslage und die Ängste des Patienten und vermittelt ihm einen Einblick in das Unterbewusste.</a:t>
            </a:r>
            <a:br>
              <a:rPr lang="de-DE" sz="2800" dirty="0">
                <a:solidFill>
                  <a:schemeClr val="bg1"/>
                </a:solidFill>
              </a:rPr>
            </a:br>
            <a:r>
              <a:rPr lang="de-DE" sz="2800" dirty="0">
                <a:solidFill>
                  <a:schemeClr val="bg1"/>
                </a:solidFill>
              </a:rPr>
              <a:t>4. </a:t>
            </a:r>
            <a:r>
              <a:rPr lang="de-DE" sz="2800" b="1" dirty="0">
                <a:solidFill>
                  <a:srgbClr val="FF0000"/>
                </a:solidFill>
              </a:rPr>
              <a:t>Selbstbeurteilungsbögen</a:t>
            </a:r>
            <a:r>
              <a:rPr lang="de-DE" sz="2800" dirty="0">
                <a:solidFill>
                  <a:schemeClr val="bg1"/>
                </a:solidFill>
              </a:rPr>
              <a:t> – Die Aussagekraft von Fragebögen,</a:t>
            </a:r>
            <a:br>
              <a:rPr lang="de-DE" sz="2800" dirty="0">
                <a:solidFill>
                  <a:schemeClr val="bg1"/>
                </a:solidFill>
              </a:rPr>
            </a:br>
            <a:r>
              <a:rPr lang="de-DE" sz="2800" dirty="0">
                <a:solidFill>
                  <a:schemeClr val="bg1"/>
                </a:solidFill>
              </a:rPr>
              <a:t>die die Patienten ausfüllen, ist nur relativ;</a:t>
            </a:r>
            <a:br>
              <a:rPr lang="de-DE" sz="2800" dirty="0">
                <a:solidFill>
                  <a:schemeClr val="bg1"/>
                </a:solidFill>
              </a:rPr>
            </a:br>
            <a:r>
              <a:rPr lang="de-DE" sz="2800" dirty="0">
                <a:solidFill>
                  <a:schemeClr val="bg1"/>
                </a:solidFill>
              </a:rPr>
              <a:t>nicht immer können sie sich selbst gut einschätzen.</a:t>
            </a:r>
            <a:br>
              <a:rPr lang="de-DE" sz="2800" dirty="0">
                <a:solidFill>
                  <a:schemeClr val="bg1"/>
                </a:solidFill>
              </a:rPr>
            </a:br>
            <a:r>
              <a:rPr lang="de-DE" sz="2800" dirty="0">
                <a:solidFill>
                  <a:schemeClr val="bg1"/>
                </a:solidFill>
              </a:rPr>
              <a:t>Die Bögen ergänzen aber das Gesamtbild.</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8590" y="5769014"/>
            <a:ext cx="2799426" cy="902556"/>
          </a:xfrm>
          <a:prstGeom prst="rect">
            <a:avLst/>
          </a:prstGeom>
          <a:solidFill>
            <a:schemeClr val="accent1">
              <a:lumMod val="40000"/>
              <a:lumOff val="60000"/>
            </a:schemeClr>
          </a:solidFill>
        </p:spPr>
      </p:pic>
    </p:spTree>
    <p:extLst>
      <p:ext uri="{BB962C8B-B14F-4D97-AF65-F5344CB8AC3E}">
        <p14:creationId xmlns:p14="http://schemas.microsoft.com/office/powerpoint/2010/main" val="295863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63984" y="186431"/>
            <a:ext cx="11268773" cy="4966997"/>
          </a:xfrm>
        </p:spPr>
        <p:txBody>
          <a:bodyPr/>
          <a:lstStyle/>
          <a:p>
            <a:r>
              <a:rPr lang="de-DE" sz="2800" b="1" dirty="0">
                <a:solidFill>
                  <a:srgbClr val="FF0000"/>
                </a:solidFill>
              </a:rPr>
              <a:t>Das Messverfahren OPATUS CPTa</a:t>
            </a:r>
            <a:br>
              <a:rPr lang="de-DE" sz="2800" b="1" dirty="0">
                <a:solidFill>
                  <a:srgbClr val="FF0000"/>
                </a:solidFill>
              </a:rPr>
            </a:br>
            <a:br>
              <a:rPr lang="de-DE" sz="2800" dirty="0">
                <a:solidFill>
                  <a:schemeClr val="bg1"/>
                </a:solidFill>
              </a:rPr>
            </a:br>
            <a:r>
              <a:rPr lang="de-DE" sz="2800" dirty="0">
                <a:solidFill>
                  <a:schemeClr val="bg1"/>
                </a:solidFill>
              </a:rPr>
              <a:t>In meiner Praxis ist der OPATUS-CPTa-Test zur objektiven Messung von Konzentration und Aktivität ein wichtiger Bestandteil der Testpakete für alle Altersgruppen;</a:t>
            </a:r>
            <a:br>
              <a:rPr lang="de-DE" sz="2800" dirty="0">
                <a:solidFill>
                  <a:schemeClr val="bg1"/>
                </a:solidFill>
              </a:rPr>
            </a:br>
            <a:r>
              <a:rPr lang="de-DE" sz="2800" dirty="0">
                <a:solidFill>
                  <a:schemeClr val="bg1"/>
                </a:solidFill>
              </a:rPr>
              <a:t>seine Aussagekraft wurde in verschiedenen klinischen Studien bestätigt. </a:t>
            </a:r>
            <a:br>
              <a:rPr lang="de-DE" sz="2800" dirty="0">
                <a:solidFill>
                  <a:schemeClr val="bg1"/>
                </a:solidFill>
              </a:rPr>
            </a:br>
            <a:r>
              <a:rPr lang="de-DE" sz="2800" dirty="0">
                <a:solidFill>
                  <a:schemeClr val="bg1"/>
                </a:solidFill>
              </a:rPr>
              <a:t>Er bietet ein schnelles und genaues Verfahren zur Unterstützung der Diagnosestellung und für Verlaufskontrollen unter Behandlung des ADS.</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45914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80816" y="186431"/>
            <a:ext cx="17950979" cy="9109983"/>
          </a:xfrm>
        </p:spPr>
        <p:txBody>
          <a:bodyPr/>
          <a:lstStyle/>
          <a:p>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
        <p:nvSpPr>
          <p:cNvPr id="5" name="Rectangle 2">
            <a:extLst>
              <a:ext uri="{FF2B5EF4-FFF2-40B4-BE49-F238E27FC236}">
                <a16:creationId xmlns:a16="http://schemas.microsoft.com/office/drawing/2014/main" id="{60B0429F-F331-4FF5-A1F2-C30AB5FC48B0}"/>
              </a:ext>
            </a:extLst>
          </p:cNvPr>
          <p:cNvSpPr>
            <a:spLocks noChangeArrowheads="1"/>
          </p:cNvSpPr>
          <p:nvPr/>
        </p:nvSpPr>
        <p:spPr bwMode="auto">
          <a:xfrm>
            <a:off x="1513840" y="-1"/>
            <a:ext cx="19087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a:extLst>
              <a:ext uri="{FF2B5EF4-FFF2-40B4-BE49-F238E27FC236}">
                <a16:creationId xmlns:a16="http://schemas.microsoft.com/office/drawing/2014/main" id="{7D2E4A85-809A-4F52-9CDD-8FE6B86AE474}"/>
              </a:ext>
            </a:extLst>
          </p:cNvPr>
          <p:cNvGraphicFramePr>
            <a:graphicFrameLocks noChangeAspect="1"/>
          </p:cNvGraphicFramePr>
          <p:nvPr>
            <p:extLst>
              <p:ext uri="{D42A27DB-BD31-4B8C-83A1-F6EECF244321}">
                <p14:modId xmlns:p14="http://schemas.microsoft.com/office/powerpoint/2010/main" val="2479964260"/>
              </p:ext>
            </p:extLst>
          </p:nvPr>
        </p:nvGraphicFramePr>
        <p:xfrm>
          <a:off x="1513840" y="-518162"/>
          <a:ext cx="4839056" cy="7584443"/>
        </p:xfrm>
        <a:graphic>
          <a:graphicData uri="http://schemas.openxmlformats.org/presentationml/2006/ole">
            <mc:AlternateContent xmlns:mc="http://schemas.openxmlformats.org/markup-compatibility/2006">
              <mc:Choice xmlns:v="urn:schemas-microsoft-com:vml" Requires="v">
                <p:oleObj spid="_x0000_s1044" name="Acrobat Document" r:id="rId4" imgW="3777856" imgH="5346331" progId="AcroExch.Document.DC">
                  <p:embed/>
                </p:oleObj>
              </mc:Choice>
              <mc:Fallback>
                <p:oleObj name="Acrobat Document" r:id="rId4" imgW="3777856" imgH="5346331" progId="AcroExch.Document.DC">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840" y="-518162"/>
                        <a:ext cx="4839056" cy="7584443"/>
                      </a:xfrm>
                      <a:prstGeom prst="rect">
                        <a:avLst/>
                      </a:prstGeom>
                      <a:noFill/>
                    </p:spPr>
                  </p:pic>
                </p:oleObj>
              </mc:Fallback>
            </mc:AlternateContent>
          </a:graphicData>
        </a:graphic>
      </p:graphicFrame>
    </p:spTree>
    <p:extLst>
      <p:ext uri="{BB962C8B-B14F-4D97-AF65-F5344CB8AC3E}">
        <p14:creationId xmlns:p14="http://schemas.microsoft.com/office/powerpoint/2010/main" val="377324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0"/>
            <a:ext cx="11465781" cy="5468645"/>
          </a:xfrm>
        </p:spPr>
        <p:txBody>
          <a:bodyPr/>
          <a:lstStyle/>
          <a:p>
            <a:r>
              <a:rPr lang="de-DE" sz="2800" b="1" dirty="0">
                <a:solidFill>
                  <a:srgbClr val="FF0000"/>
                </a:solidFill>
              </a:rPr>
              <a:t>Die Verlaufsuntersuchung</a:t>
            </a:r>
            <a:br>
              <a:rPr lang="de-DE" sz="2800" b="1" dirty="0">
                <a:solidFill>
                  <a:srgbClr val="FF0000"/>
                </a:solidFill>
              </a:rPr>
            </a:br>
            <a:br>
              <a:rPr lang="de-DE" sz="2800" b="1" dirty="0">
                <a:solidFill>
                  <a:srgbClr val="FF0000"/>
                </a:solidFill>
              </a:rPr>
            </a:br>
            <a:r>
              <a:rPr lang="de-DE" sz="2800" dirty="0">
                <a:solidFill>
                  <a:schemeClr val="bg1"/>
                </a:solidFill>
                <a:latin typeface="Calibri" panose="020F0502020204030204" pitchFamily="34" charset="0"/>
                <a:cs typeface="Calibri" panose="020F0502020204030204" pitchFamily="34" charset="0"/>
              </a:rPr>
              <a:t>Gerade bei längeren Behandlungszeiträumen ist damit zu rechnen, dass der Arzt nachjustieren muss.</a:t>
            </a:r>
            <a:br>
              <a:rPr lang="de-DE" sz="2800" dirty="0">
                <a:solidFill>
                  <a:schemeClr val="bg1"/>
                </a:solidFill>
                <a:latin typeface="Calibri" panose="020F0502020204030204" pitchFamily="34" charset="0"/>
                <a:cs typeface="Calibri" panose="020F0502020204030204" pitchFamily="34" charset="0"/>
              </a:rPr>
            </a:br>
            <a:r>
              <a:rPr lang="de-DE" sz="2800" dirty="0">
                <a:solidFill>
                  <a:schemeClr val="bg1"/>
                </a:solidFill>
                <a:latin typeface="Calibri" panose="020F0502020204030204" pitchFamily="34" charset="0"/>
                <a:cs typeface="Calibri" panose="020F0502020204030204" pitchFamily="34" charset="0"/>
              </a:rPr>
              <a:t>Deshalb müssen im Verlauf einer Behandlung alle Standards regelmäßig überprüft werden.</a:t>
            </a:r>
            <a:br>
              <a:rPr lang="de-DE" sz="2800" dirty="0">
                <a:solidFill>
                  <a:schemeClr val="bg1"/>
                </a:solidFill>
                <a:latin typeface="Calibri" panose="020F0502020204030204" pitchFamily="34" charset="0"/>
                <a:cs typeface="Calibri" panose="020F0502020204030204" pitchFamily="34" charset="0"/>
              </a:rPr>
            </a:br>
            <a:r>
              <a:rPr lang="de-DE" sz="2800" dirty="0">
                <a:solidFill>
                  <a:schemeClr val="bg1"/>
                </a:solidFill>
                <a:latin typeface="Calibri" panose="020F0502020204030204" pitchFamily="34" charset="0"/>
                <a:cs typeface="Calibri" panose="020F0502020204030204" pitchFamily="34" charset="0"/>
              </a:rPr>
              <a:t>Alle 3 bis 6 Monate erfolgt eine psychiatrische und neurologische Kontrolluntersuchung. Labordiagnostik sowie OPATUS CPTa Test werden ebenfalls bei Bedarf auf den neuesten Stand gebracht.</a:t>
            </a:r>
            <a:br>
              <a:rPr lang="de-DE" sz="2800" b="1" dirty="0">
                <a:solidFill>
                  <a:srgbClr val="FF0000"/>
                </a:solidFill>
              </a:rPr>
            </a:br>
            <a:br>
              <a:rPr lang="de-DE" sz="2800" b="1" dirty="0">
                <a:solidFill>
                  <a:srgbClr val="FF0000"/>
                </a:solidFill>
              </a:rPr>
            </a:br>
            <a:endParaRPr lang="de-DE" sz="2800" b="1" dirty="0">
              <a:solidFill>
                <a:srgbClr val="FF0000"/>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66679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714306" cy="5468645"/>
          </a:xfrm>
        </p:spPr>
        <p:txBody>
          <a:bodyPr/>
          <a:lstStyle/>
          <a:p>
            <a:br>
              <a:rPr lang="de-DE" sz="2800" dirty="0">
                <a:solidFill>
                  <a:schemeClr val="bg1"/>
                </a:solidFill>
              </a:rPr>
            </a:br>
            <a:r>
              <a:rPr lang="de-DE" sz="2800" b="1" dirty="0">
                <a:solidFill>
                  <a:srgbClr val="FF0000"/>
                </a:solidFill>
              </a:rPr>
              <a:t>Entsprechend der Kontrollergebnisse stehen verschiedene Entscheidungen an:</a:t>
            </a:r>
            <a:br>
              <a:rPr lang="de-DE" sz="2800" b="1" dirty="0">
                <a:solidFill>
                  <a:srgbClr val="FF0000"/>
                </a:solidFill>
              </a:rPr>
            </a:br>
            <a:br>
              <a:rPr lang="de-DE" sz="2800" b="1" dirty="0">
                <a:solidFill>
                  <a:srgbClr val="FF0000"/>
                </a:solidFill>
              </a:rPr>
            </a:br>
            <a:r>
              <a:rPr lang="de-DE" sz="2800" dirty="0">
                <a:solidFill>
                  <a:schemeClr val="bg1"/>
                </a:solidFill>
              </a:rPr>
              <a:t>1. </a:t>
            </a:r>
            <a:r>
              <a:rPr lang="de-DE" sz="2800" b="1" dirty="0">
                <a:solidFill>
                  <a:schemeClr val="bg1"/>
                </a:solidFill>
              </a:rPr>
              <a:t>Hat die Ursprungsdiagnose noch Bestand?</a:t>
            </a:r>
            <a:br>
              <a:rPr lang="de-DE" sz="2800" dirty="0">
                <a:solidFill>
                  <a:schemeClr val="bg1"/>
                </a:solidFill>
              </a:rPr>
            </a:br>
            <a:br>
              <a:rPr lang="de-DE" sz="2800" dirty="0">
                <a:solidFill>
                  <a:schemeClr val="bg1"/>
                </a:solidFill>
              </a:rPr>
            </a:br>
            <a:r>
              <a:rPr lang="de-DE" sz="2800" dirty="0">
                <a:solidFill>
                  <a:schemeClr val="bg1"/>
                </a:solidFill>
              </a:rPr>
              <a:t>2. </a:t>
            </a:r>
            <a:r>
              <a:rPr lang="de-DE" sz="2800" b="1" dirty="0">
                <a:solidFill>
                  <a:schemeClr val="bg1"/>
                </a:solidFill>
              </a:rPr>
              <a:t>Sind nun Komorbiditäten (Begleiterkrankungen) sichtbar</a:t>
            </a:r>
            <a:r>
              <a:rPr lang="de-DE" sz="2800" dirty="0">
                <a:solidFill>
                  <a:schemeClr val="bg1"/>
                </a:solidFill>
              </a:rPr>
              <a:t>, die bei der vorangegangenen Untersuchung übersehen bzw. durch andere Symptome überdeckt wurden? Falls nötig: Wie sollen sie behandelt werden?</a:t>
            </a:r>
            <a:br>
              <a:rPr lang="de-DE" sz="2800" dirty="0">
                <a:solidFill>
                  <a:schemeClr val="bg1"/>
                </a:solidFill>
              </a:rPr>
            </a:br>
            <a:br>
              <a:rPr lang="de-DE" sz="2800" dirty="0">
                <a:solidFill>
                  <a:schemeClr val="bg1"/>
                </a:solidFill>
              </a:rPr>
            </a:br>
            <a:r>
              <a:rPr lang="de-DE" sz="2800" dirty="0">
                <a:solidFill>
                  <a:schemeClr val="bg1"/>
                </a:solidFill>
              </a:rPr>
              <a:t>3. </a:t>
            </a:r>
            <a:r>
              <a:rPr lang="de-DE" sz="2800" b="1" dirty="0">
                <a:solidFill>
                  <a:schemeClr val="bg1"/>
                </a:solidFill>
              </a:rPr>
              <a:t>Muss die Behandlung (auch die der Komorbiditäten) angepasst werden </a:t>
            </a:r>
            <a:r>
              <a:rPr lang="de-DE" sz="2800" dirty="0">
                <a:solidFill>
                  <a:schemeClr val="bg1"/>
                </a:solidFill>
              </a:rPr>
              <a:t>oder kann sie unverändert fortgeführt werden? </a:t>
            </a:r>
            <a:br>
              <a:rPr lang="de-DE" sz="2800" dirty="0">
                <a:solidFill>
                  <a:schemeClr val="bg1"/>
                </a:solidFill>
              </a:rPr>
            </a:br>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88012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00141" y="905523"/>
            <a:ext cx="11465781" cy="3986074"/>
          </a:xfrm>
        </p:spPr>
        <p:txBody>
          <a:bodyPr/>
          <a:lstStyle/>
          <a:p>
            <a:r>
              <a:rPr lang="de-DE" sz="2800" dirty="0">
                <a:solidFill>
                  <a:schemeClr val="bg1"/>
                </a:solidFill>
              </a:rPr>
              <a:t>Die </a:t>
            </a:r>
            <a:r>
              <a:rPr lang="de-DE" sz="2800" b="1" dirty="0">
                <a:solidFill>
                  <a:schemeClr val="bg1"/>
                </a:solidFill>
              </a:rPr>
              <a:t>Qualität der Behandlung </a:t>
            </a:r>
            <a:r>
              <a:rPr lang="de-DE" sz="2800" dirty="0">
                <a:solidFill>
                  <a:schemeClr val="bg1"/>
                </a:solidFill>
              </a:rPr>
              <a:t>entscheidet wesentlich über ihr </a:t>
            </a:r>
            <a:r>
              <a:rPr lang="de-DE" sz="2800" b="1" dirty="0">
                <a:solidFill>
                  <a:schemeClr val="bg1"/>
                </a:solidFill>
              </a:rPr>
              <a:t>Ergebnis</a:t>
            </a:r>
            <a:r>
              <a:rPr lang="de-DE" sz="2800" dirty="0">
                <a:solidFill>
                  <a:schemeClr val="bg1"/>
                </a:solidFill>
              </a:rPr>
              <a:t>. Ziel ist immer eine Verbesserung des Status quo. </a:t>
            </a:r>
            <a:br>
              <a:rPr lang="de-DE" sz="2800" dirty="0">
                <a:solidFill>
                  <a:schemeClr val="bg1"/>
                </a:solidFill>
              </a:rPr>
            </a:br>
            <a:br>
              <a:rPr lang="de-DE" sz="2800" dirty="0">
                <a:solidFill>
                  <a:schemeClr val="bg1"/>
                </a:solidFill>
              </a:rPr>
            </a:br>
            <a:r>
              <a:rPr lang="de-DE" sz="2800" dirty="0">
                <a:solidFill>
                  <a:schemeClr val="bg1"/>
                </a:solidFill>
              </a:rPr>
              <a:t>Bei ADS heißt das immer ein </a:t>
            </a:r>
            <a:r>
              <a:rPr lang="de-DE" sz="2800" b="1" dirty="0">
                <a:solidFill>
                  <a:schemeClr val="bg1"/>
                </a:solidFill>
              </a:rPr>
              <a:t>multimodales Vorgehen </a:t>
            </a:r>
            <a:r>
              <a:rPr lang="de-DE" sz="2800" dirty="0">
                <a:solidFill>
                  <a:schemeClr val="bg1"/>
                </a:solidFill>
              </a:rPr>
              <a:t>mit Psychoedukation, Training von Fähigkeiten, Abbau störender Komorbiditäten und Behandlung unter ganzheitlichen Aspekten.</a:t>
            </a:r>
            <a:br>
              <a:rPr lang="de-DE" sz="2800" dirty="0">
                <a:solidFill>
                  <a:schemeClr val="bg1"/>
                </a:solidFill>
              </a:rPr>
            </a:br>
            <a:br>
              <a:rPr lang="de-DE" sz="2800" dirty="0">
                <a:solidFill>
                  <a:schemeClr val="bg1"/>
                </a:solidFill>
              </a:rPr>
            </a:br>
            <a:r>
              <a:rPr lang="de-DE" sz="2800" b="1" dirty="0">
                <a:solidFill>
                  <a:schemeClr val="bg1"/>
                </a:solidFill>
              </a:rPr>
              <a:t>Endziel</a:t>
            </a:r>
            <a:r>
              <a:rPr lang="de-DE" sz="2800" dirty="0">
                <a:solidFill>
                  <a:schemeClr val="bg1"/>
                </a:solidFill>
              </a:rPr>
              <a:t> ist eine für das Alter angemessene und ausreichende Konzentration und Ausdauer.</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45809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68D0950-E319-4FD8-960F-FF88EBF5C86B}"/>
              </a:ext>
            </a:extLst>
          </p:cNvPr>
          <p:cNvSpPr>
            <a:spLocks noGrp="1"/>
          </p:cNvSpPr>
          <p:nvPr>
            <p:ph type="ctrTitle"/>
          </p:nvPr>
        </p:nvSpPr>
        <p:spPr/>
        <p:txBody>
          <a:bodyPr/>
          <a:lstStyle/>
          <a:p>
            <a:endParaRPr lang="de-DE"/>
          </a:p>
        </p:txBody>
      </p:sp>
      <p:pic>
        <p:nvPicPr>
          <p:cNvPr id="8" name="Grafik 7">
            <a:extLst>
              <a:ext uri="{FF2B5EF4-FFF2-40B4-BE49-F238E27FC236}">
                <a16:creationId xmlns:a16="http://schemas.microsoft.com/office/drawing/2014/main" id="{A3E602C3-E6CC-41DB-9739-0726DF56E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pic>
        <p:nvPicPr>
          <p:cNvPr id="10" name="Grafik 9">
            <a:extLst>
              <a:ext uri="{FF2B5EF4-FFF2-40B4-BE49-F238E27FC236}">
                <a16:creationId xmlns:a16="http://schemas.microsoft.com/office/drawing/2014/main" id="{3847CC90-123E-4338-8218-47BA98DD9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19" y="0"/>
            <a:ext cx="6374562" cy="6858000"/>
          </a:xfrm>
          <a:prstGeom prst="rect">
            <a:avLst/>
          </a:prstGeom>
        </p:spPr>
      </p:pic>
    </p:spTree>
    <p:extLst>
      <p:ext uri="{BB962C8B-B14F-4D97-AF65-F5344CB8AC3E}">
        <p14:creationId xmlns:p14="http://schemas.microsoft.com/office/powerpoint/2010/main" val="362243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2"/>
            <a:ext cx="11465781" cy="4882718"/>
          </a:xfrm>
        </p:spPr>
        <p:txBody>
          <a:bodyPr/>
          <a:lstStyle/>
          <a:p>
            <a:pPr algn="ctr"/>
            <a:r>
              <a:rPr lang="de-DE" sz="2800" b="1" dirty="0">
                <a:solidFill>
                  <a:srgbClr val="FF0000"/>
                </a:solidFill>
              </a:rPr>
              <a:t>Prognose und Heilung von ADS</a:t>
            </a:r>
            <a:br>
              <a:rPr lang="de-DE" sz="2800" b="1" dirty="0">
                <a:solidFill>
                  <a:srgbClr val="FF0000"/>
                </a:solidFill>
              </a:rPr>
            </a:br>
            <a:br>
              <a:rPr lang="de-DE" sz="2800" b="1" dirty="0">
                <a:solidFill>
                  <a:srgbClr val="FF0000"/>
                </a:solidFill>
              </a:rPr>
            </a:br>
            <a:r>
              <a:rPr lang="de-DE" sz="2800" b="1" dirty="0">
                <a:solidFill>
                  <a:srgbClr val="FF0000"/>
                </a:solidFill>
              </a:rPr>
              <a:t>Zusammenfassung:</a:t>
            </a:r>
            <a:br>
              <a:rPr lang="de-DE" sz="2400" dirty="0">
                <a:solidFill>
                  <a:schemeClr val="bg1"/>
                </a:solidFill>
              </a:rPr>
            </a:br>
            <a:br>
              <a:rPr lang="de-DE" sz="2400" dirty="0">
                <a:solidFill>
                  <a:schemeClr val="bg1"/>
                </a:solidFill>
              </a:rPr>
            </a:br>
            <a:r>
              <a:rPr lang="de-DE" sz="2400" dirty="0">
                <a:solidFill>
                  <a:schemeClr val="bg1"/>
                </a:solidFill>
              </a:rPr>
              <a:t>• </a:t>
            </a:r>
            <a:r>
              <a:rPr lang="de-DE" sz="2400" b="1" dirty="0">
                <a:solidFill>
                  <a:schemeClr val="bg1"/>
                </a:solidFill>
              </a:rPr>
              <a:t>ADS ist heilbar</a:t>
            </a:r>
            <a:r>
              <a:rPr lang="de-DE" sz="2400" dirty="0">
                <a:solidFill>
                  <a:schemeClr val="bg1"/>
                </a:solidFill>
              </a:rPr>
              <a:t>, das Lerndefizit des Gehirns kann aufgeholt werden.</a:t>
            </a:r>
            <a:br>
              <a:rPr lang="de-DE" sz="2400" dirty="0">
                <a:solidFill>
                  <a:schemeClr val="bg1"/>
                </a:solidFill>
              </a:rPr>
            </a:br>
            <a:br>
              <a:rPr lang="de-DE" sz="2400" dirty="0">
                <a:solidFill>
                  <a:schemeClr val="bg1"/>
                </a:solidFill>
              </a:rPr>
            </a:br>
            <a:r>
              <a:rPr lang="de-DE" sz="2400" dirty="0">
                <a:solidFill>
                  <a:schemeClr val="bg1"/>
                </a:solidFill>
              </a:rPr>
              <a:t>• Um eine vollständige Heilung zu erzielen, ist eine </a:t>
            </a:r>
            <a:r>
              <a:rPr lang="de-DE" sz="2400" b="1" dirty="0">
                <a:solidFill>
                  <a:schemeClr val="bg1"/>
                </a:solidFill>
              </a:rPr>
              <a:t>optimale Therapie </a:t>
            </a:r>
            <a:r>
              <a:rPr lang="de-DE" sz="2400" dirty="0">
                <a:solidFill>
                  <a:schemeClr val="bg1"/>
                </a:solidFill>
              </a:rPr>
              <a:t>notwendig. Standardbehandlungen führen meist nur zu Teilergebnissen.</a:t>
            </a:r>
            <a:br>
              <a:rPr lang="de-DE" sz="2400" dirty="0">
                <a:solidFill>
                  <a:schemeClr val="bg1"/>
                </a:solidFill>
              </a:rPr>
            </a:br>
            <a:br>
              <a:rPr lang="de-DE" sz="2400" dirty="0">
                <a:solidFill>
                  <a:schemeClr val="bg1"/>
                </a:solidFill>
              </a:rPr>
            </a:br>
            <a:r>
              <a:rPr lang="de-DE" sz="2400" dirty="0">
                <a:solidFill>
                  <a:schemeClr val="bg1"/>
                </a:solidFill>
              </a:rPr>
              <a:t>• Die </a:t>
            </a:r>
            <a:r>
              <a:rPr lang="de-DE" sz="2400" b="1" dirty="0">
                <a:solidFill>
                  <a:schemeClr val="bg1"/>
                </a:solidFill>
              </a:rPr>
              <a:t>Früherkennung und -behandlung </a:t>
            </a:r>
            <a:r>
              <a:rPr lang="de-DE" sz="2400" dirty="0">
                <a:solidFill>
                  <a:schemeClr val="bg1"/>
                </a:solidFill>
              </a:rPr>
              <a:t>von ADS ist von großer Bedeutung – je später ein ADS diagnostiziert wird, desto länger dauert die Therapie.</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259613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465781" cy="2938509"/>
          </a:xfrm>
        </p:spPr>
        <p:txBody>
          <a:bodyPr/>
          <a:lstStyle/>
          <a:p>
            <a:pPr algn="ctr"/>
            <a:r>
              <a:rPr lang="de-DE" sz="2800" b="1" dirty="0">
                <a:solidFill>
                  <a:srgbClr val="FF0000"/>
                </a:solidFill>
              </a:rPr>
              <a:t>Vielen Dank für Ihre Aufmerksamkeit</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719062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15A80-9445-42CC-B3D2-1775D3A5D419}"/>
              </a:ext>
            </a:extLst>
          </p:cNvPr>
          <p:cNvSpPr>
            <a:spLocks noGrp="1"/>
          </p:cNvSpPr>
          <p:nvPr>
            <p:ph type="ctrTitle"/>
          </p:nvPr>
        </p:nvSpPr>
        <p:spPr>
          <a:xfrm>
            <a:off x="5277329" y="640080"/>
            <a:ext cx="6274590" cy="4018341"/>
          </a:xfrm>
          <a:noFill/>
        </p:spPr>
        <p:txBody>
          <a:bodyPr>
            <a:normAutofit/>
          </a:bodyPr>
          <a:lstStyle/>
          <a:p>
            <a:pPr lvl="0" defTabSz="457200">
              <a:spcBef>
                <a:spcPts val="1000"/>
              </a:spcBef>
            </a:pPr>
            <a:r>
              <a:rPr lang="de-DE" sz="5600" i="1"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Dr. Ralph Meyers</a:t>
            </a:r>
            <a:br>
              <a:rPr lang="de-DE" sz="56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de-DE" sz="56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de-DE" sz="2000" i="1" dirty="0">
                <a:ln w="0"/>
                <a:solidFill>
                  <a:srgbClr val="0070C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www.meyers-dorsten.com</a:t>
            </a:r>
            <a:br>
              <a:rPr lang="de-DE" sz="5600" b="1" i="1" cap="all" dirty="0">
                <a:latin typeface="Calibri" panose="020F0502020204030204" pitchFamily="34" charset="0"/>
                <a:cs typeface="Calibri" panose="020F0502020204030204" pitchFamily="34" charset="0"/>
              </a:rPr>
            </a:br>
            <a:endParaRPr lang="de-DE" sz="5600" dirty="0"/>
          </a:p>
        </p:txBody>
      </p:sp>
      <p:sp>
        <p:nvSpPr>
          <p:cNvPr id="3" name="Untertitel 2">
            <a:extLst>
              <a:ext uri="{FF2B5EF4-FFF2-40B4-BE49-F238E27FC236}">
                <a16:creationId xmlns:a16="http://schemas.microsoft.com/office/drawing/2014/main" id="{86127338-7C00-4319-9AD6-9EFC6C1079FA}"/>
              </a:ext>
            </a:extLst>
          </p:cNvPr>
          <p:cNvSpPr>
            <a:spLocks noGrp="1"/>
          </p:cNvSpPr>
          <p:nvPr>
            <p:ph type="subTitle" idx="1"/>
          </p:nvPr>
        </p:nvSpPr>
        <p:spPr>
          <a:xfrm>
            <a:off x="5277329" y="4114101"/>
            <a:ext cx="6274590" cy="506668"/>
          </a:xfrm>
          <a:noFill/>
        </p:spPr>
        <p:txBody>
          <a:bodyPr>
            <a:normAutofit/>
          </a:bodyPr>
          <a:lstStyle/>
          <a:p>
            <a:r>
              <a:rPr lang="de-DE" dirty="0"/>
              <a:t>Vortrag 11.12.2019</a:t>
            </a:r>
            <a:r>
              <a:rPr lang="de-DE"/>
              <a:t>, Dortmund</a:t>
            </a:r>
            <a:endParaRPr lang="de-DE" dirty="0"/>
          </a:p>
        </p:txBody>
      </p:sp>
      <p:pic>
        <p:nvPicPr>
          <p:cNvPr id="5" name="Grafik 4" descr="Ein Bild, das Text enthält.&#10;&#10;Automatisch generierte Beschreibung">
            <a:extLst>
              <a:ext uri="{FF2B5EF4-FFF2-40B4-BE49-F238E27FC236}">
                <a16:creationId xmlns:a16="http://schemas.microsoft.com/office/drawing/2014/main" id="{6916BEEB-46DC-4DAF-92DA-89A492815594}"/>
              </a:ext>
            </a:extLst>
          </p:cNvPr>
          <p:cNvPicPr>
            <a:picLocks noChangeAspect="1"/>
          </p:cNvPicPr>
          <p:nvPr/>
        </p:nvPicPr>
        <p:blipFill rotWithShape="1">
          <a:blip r:embed="rId3">
            <a:extLst>
              <a:ext uri="{28A0092B-C50C-407E-A947-70E740481C1C}">
                <a14:useLocalDpi xmlns:a14="http://schemas.microsoft.com/office/drawing/2010/main" val="0"/>
              </a:ext>
            </a:extLst>
          </a:blip>
          <a:srcRect r="1" b="5698"/>
          <a:stretch/>
        </p:blipFill>
        <p:spPr>
          <a:xfrm>
            <a:off x="1" y="10"/>
            <a:ext cx="4654296" cy="6857990"/>
          </a:xfrm>
          <a:prstGeom prst="rect">
            <a:avLst/>
          </a:prstGeom>
        </p:spPr>
      </p:pic>
      <p:pic>
        <p:nvPicPr>
          <p:cNvPr id="7" name="Grafik 6">
            <a:extLst>
              <a:ext uri="{FF2B5EF4-FFF2-40B4-BE49-F238E27FC236}">
                <a16:creationId xmlns:a16="http://schemas.microsoft.com/office/drawing/2014/main" id="{2B138F8D-981A-4867-B04E-B347A57DE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886" y="4620769"/>
            <a:ext cx="4503565" cy="1451984"/>
          </a:xfrm>
          <a:prstGeom prst="rect">
            <a:avLst/>
          </a:prstGeom>
          <a:solidFill>
            <a:schemeClr val="accent1">
              <a:lumMod val="40000"/>
              <a:lumOff val="60000"/>
            </a:schemeClr>
          </a:solidFill>
        </p:spPr>
      </p:pic>
      <p:sp>
        <p:nvSpPr>
          <p:cNvPr id="6" name="Textfeld 5">
            <a:extLst>
              <a:ext uri="{FF2B5EF4-FFF2-40B4-BE49-F238E27FC236}">
                <a16:creationId xmlns:a16="http://schemas.microsoft.com/office/drawing/2014/main" id="{98D3B869-78B4-4900-A593-AD15F66E846A}"/>
              </a:ext>
            </a:extLst>
          </p:cNvPr>
          <p:cNvSpPr txBox="1"/>
          <p:nvPr/>
        </p:nvSpPr>
        <p:spPr>
          <a:xfrm>
            <a:off x="4654297" y="6217920"/>
            <a:ext cx="7445967"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entury Gothic"/>
                <a:ea typeface="+mn-ea"/>
                <a:cs typeface="+mn-cs"/>
              </a:rPr>
              <a:t>This work is licensed under the Creative Commons Attribution 4.0 International License. To view a copy of this license, visit http://creativecommons.org/licenses/by/4.0/ or send a letter to Creative Commons, PO Box 1866, Mountain View, CA 94042, USA</a:t>
            </a:r>
            <a:r>
              <a:rPr kumimoji="0" lang="en-US" sz="1800" b="0" i="0" u="none" strike="noStrike" kern="1200" cap="none" spc="0" normalizeH="0" baseline="0" noProof="0" dirty="0">
                <a:ln>
                  <a:noFill/>
                </a:ln>
                <a:solidFill>
                  <a:srgbClr val="FF0000"/>
                </a:solidFill>
                <a:effectLst/>
                <a:uLnTx/>
                <a:uFillTx/>
                <a:latin typeface="Century Gothic"/>
                <a:ea typeface="+mn-ea"/>
                <a:cs typeface="+mn-cs"/>
              </a:rPr>
              <a:t>.</a:t>
            </a:r>
            <a:endParaRPr kumimoji="0" lang="de-DE" sz="1800" b="0" i="0" u="none" strike="noStrike" kern="1200" cap="none" spc="0" normalizeH="0" baseline="0" noProof="0" dirty="0">
              <a:ln>
                <a:noFill/>
              </a:ln>
              <a:solidFill>
                <a:srgbClr val="FF0000"/>
              </a:solidFill>
              <a:effectLst/>
              <a:uLnTx/>
              <a:uFillTx/>
              <a:latin typeface="Century Gothic"/>
              <a:ea typeface="+mn-ea"/>
              <a:cs typeface="+mn-cs"/>
            </a:endParaRPr>
          </a:p>
        </p:txBody>
      </p:sp>
    </p:spTree>
    <p:extLst>
      <p:ext uri="{BB962C8B-B14F-4D97-AF65-F5344CB8AC3E}">
        <p14:creationId xmlns:p14="http://schemas.microsoft.com/office/powerpoint/2010/main" val="184339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320" y="186431"/>
            <a:ext cx="10567437" cy="4829452"/>
          </a:xfrm>
        </p:spPr>
        <p:txBody>
          <a:bodyPr/>
          <a:lstStyle/>
          <a:p>
            <a:r>
              <a:rPr lang="de-DE" sz="2800" dirty="0">
                <a:solidFill>
                  <a:schemeClr val="bg1"/>
                </a:solidFill>
              </a:rPr>
              <a:t>Manche Menschen können ihre </a:t>
            </a:r>
            <a:r>
              <a:rPr lang="de-DE" sz="2800" b="1" dirty="0">
                <a:solidFill>
                  <a:schemeClr val="bg1"/>
                </a:solidFill>
              </a:rPr>
              <a:t>Aufmerksamkeit</a:t>
            </a:r>
            <a:r>
              <a:rPr lang="de-DE" sz="2800" dirty="0">
                <a:solidFill>
                  <a:schemeClr val="bg1"/>
                </a:solidFill>
              </a:rPr>
              <a:t> nicht</a:t>
            </a:r>
            <a:br>
              <a:rPr lang="de-DE" sz="2800" dirty="0">
                <a:solidFill>
                  <a:schemeClr val="bg1"/>
                </a:solidFill>
              </a:rPr>
            </a:br>
            <a:r>
              <a:rPr lang="de-DE" sz="2800" dirty="0">
                <a:solidFill>
                  <a:schemeClr val="bg1"/>
                </a:solidFill>
              </a:rPr>
              <a:t>mit der gewünschten Präzision und Ausdauer auf die</a:t>
            </a:r>
            <a:br>
              <a:rPr lang="de-DE" sz="2800" dirty="0">
                <a:solidFill>
                  <a:schemeClr val="bg1"/>
                </a:solidFill>
              </a:rPr>
            </a:br>
            <a:r>
              <a:rPr lang="de-DE" sz="2800" dirty="0">
                <a:solidFill>
                  <a:schemeClr val="bg1"/>
                </a:solidFill>
              </a:rPr>
              <a:t>ihnen gestellten Aufgaben fokussieren. </a:t>
            </a:r>
            <a:br>
              <a:rPr lang="de-DE" sz="2800" dirty="0">
                <a:solidFill>
                  <a:schemeClr val="bg1"/>
                </a:solidFill>
              </a:rPr>
            </a:br>
            <a:br>
              <a:rPr lang="de-DE" sz="2800" dirty="0">
                <a:solidFill>
                  <a:schemeClr val="bg1"/>
                </a:solidFill>
              </a:rPr>
            </a:br>
            <a:r>
              <a:rPr lang="de-DE" sz="2800" dirty="0">
                <a:solidFill>
                  <a:schemeClr val="bg1"/>
                </a:solidFill>
              </a:rPr>
              <a:t>Weil sie schnell abgelenkt sind, fällt es ihnen schwer, Angefangenes zu Ende zu bringen. </a:t>
            </a:r>
            <a:br>
              <a:rPr lang="de-DE" sz="2800" dirty="0">
                <a:solidFill>
                  <a:schemeClr val="bg1"/>
                </a:solidFill>
              </a:rPr>
            </a:br>
            <a:br>
              <a:rPr lang="de-DE" sz="2800" dirty="0">
                <a:solidFill>
                  <a:schemeClr val="bg1"/>
                </a:solidFill>
              </a:rPr>
            </a:br>
            <a:r>
              <a:rPr lang="de-DE" sz="2800" dirty="0">
                <a:solidFill>
                  <a:schemeClr val="bg1"/>
                </a:solidFill>
              </a:rPr>
              <a:t>In Schule, Beruf und Privatleben führt das für die Betroffenen oft zu großen Einschränkungen.</a:t>
            </a:r>
            <a:br>
              <a:rPr lang="de-DE" sz="2800" dirty="0">
                <a:solidFill>
                  <a:schemeClr val="bg1"/>
                </a:solidFill>
              </a:rPr>
            </a:br>
            <a:endParaRPr lang="de-DE" sz="2800" b="1"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26400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30315" y="1722268"/>
            <a:ext cx="11002442" cy="2902998"/>
          </a:xfrm>
        </p:spPr>
        <p:txBody>
          <a:bodyPr/>
          <a:lstStyle/>
          <a:p>
            <a:r>
              <a:rPr lang="de-DE" sz="3200" dirty="0">
                <a:solidFill>
                  <a:schemeClr val="bg1"/>
                </a:solidFill>
              </a:rPr>
              <a:t>Konzentration ist die </a:t>
            </a:r>
            <a:r>
              <a:rPr lang="de-DE" sz="3200" b="1" dirty="0">
                <a:solidFill>
                  <a:schemeClr val="bg1"/>
                </a:solidFill>
              </a:rPr>
              <a:t>Fähigkeit, unnötige, momentan unwichtige Reize auszufiltern</a:t>
            </a:r>
            <a:r>
              <a:rPr lang="de-DE" sz="3200" dirty="0">
                <a:solidFill>
                  <a:schemeClr val="bg1"/>
                </a:solidFill>
              </a:rPr>
              <a:t>, um sich umso intensiver und aufmerksamer den für die jeweilige Situation wichtigen Informationen zuwenden zu können.</a:t>
            </a:r>
            <a:br>
              <a:rPr lang="de-DE" sz="3200" dirty="0">
                <a:solidFill>
                  <a:schemeClr val="bg1"/>
                </a:solidFill>
              </a:rPr>
            </a:br>
            <a:endParaRPr lang="de-DE" sz="32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3421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465781" cy="4607511"/>
          </a:xfrm>
        </p:spPr>
        <p:txBody>
          <a:bodyPr/>
          <a:lstStyle/>
          <a:p>
            <a:r>
              <a:rPr lang="de-DE" sz="2800" dirty="0">
                <a:solidFill>
                  <a:schemeClr val="bg1"/>
                </a:solidFill>
              </a:rPr>
              <a:t>Das vorliegende Buch soll Klarheit schaffen und seine Leser darin unterstützen, die </a:t>
            </a:r>
            <a:r>
              <a:rPr lang="de-DE" sz="2800" b="1" dirty="0">
                <a:solidFill>
                  <a:schemeClr val="bg1"/>
                </a:solidFill>
              </a:rPr>
              <a:t>Qualität von Diagnose und Therapie </a:t>
            </a:r>
            <a:r>
              <a:rPr lang="de-DE" sz="2800" dirty="0">
                <a:solidFill>
                  <a:schemeClr val="bg1"/>
                </a:solidFill>
              </a:rPr>
              <a:t>besser einzuschätzen. </a:t>
            </a:r>
            <a:br>
              <a:rPr lang="de-DE" sz="2800" dirty="0">
                <a:solidFill>
                  <a:schemeClr val="bg1"/>
                </a:solidFill>
              </a:rPr>
            </a:br>
            <a:r>
              <a:rPr lang="de-DE" sz="2800" dirty="0">
                <a:solidFill>
                  <a:schemeClr val="bg1"/>
                </a:solidFill>
              </a:rPr>
              <a:t>Falls nötig ermächtigt es sie, eine fundierte Diagnostik, multimodale Therapie und Therapiekontrolle aktiv einzufordern. </a:t>
            </a:r>
            <a:br>
              <a:rPr lang="de-DE" sz="2800" dirty="0">
                <a:solidFill>
                  <a:schemeClr val="bg1"/>
                </a:solidFill>
              </a:rPr>
            </a:br>
            <a:br>
              <a:rPr lang="de-DE" sz="2800" dirty="0">
                <a:solidFill>
                  <a:schemeClr val="bg1"/>
                </a:solidFill>
              </a:rPr>
            </a:br>
            <a:r>
              <a:rPr lang="de-DE" sz="2800" dirty="0">
                <a:solidFill>
                  <a:schemeClr val="bg1"/>
                </a:solidFill>
              </a:rPr>
              <a:t>Denn: Wenn es sich wirklich um ein ADS handelt und höchste</a:t>
            </a:r>
            <a:br>
              <a:rPr lang="de-DE" sz="2800" dirty="0">
                <a:solidFill>
                  <a:schemeClr val="bg1"/>
                </a:solidFill>
              </a:rPr>
            </a:br>
            <a:r>
              <a:rPr lang="de-DE" sz="2800" dirty="0">
                <a:solidFill>
                  <a:schemeClr val="bg1"/>
                </a:solidFill>
              </a:rPr>
              <a:t>Diagnose- und Therapiestandards angewendet werden,</a:t>
            </a:r>
            <a:br>
              <a:rPr lang="de-DE" sz="2800" dirty="0">
                <a:solidFill>
                  <a:schemeClr val="bg1"/>
                </a:solidFill>
              </a:rPr>
            </a:br>
            <a:r>
              <a:rPr lang="de-DE" sz="2800" dirty="0">
                <a:solidFill>
                  <a:schemeClr val="bg1"/>
                </a:solidFill>
              </a:rPr>
              <a:t>ist diese Krankheit heilbar. Eine lebenslange medikamentöse</a:t>
            </a:r>
            <a:br>
              <a:rPr lang="de-DE" sz="2800" dirty="0">
                <a:solidFill>
                  <a:schemeClr val="bg1"/>
                </a:solidFill>
              </a:rPr>
            </a:br>
            <a:r>
              <a:rPr lang="de-DE" sz="2800" dirty="0">
                <a:solidFill>
                  <a:schemeClr val="bg1"/>
                </a:solidFill>
              </a:rPr>
              <a:t>oder therapeutische Behandlung ist dann nicht mehr nötig.</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06901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1"/>
            <a:ext cx="11465781" cy="4856086"/>
          </a:xfrm>
        </p:spPr>
        <p:txBody>
          <a:bodyPr/>
          <a:lstStyle/>
          <a:p>
            <a:r>
              <a:rPr lang="de-DE" sz="2800" b="1" dirty="0">
                <a:solidFill>
                  <a:schemeClr val="bg1"/>
                </a:solidFill>
              </a:rPr>
              <a:t>Dieses Buch hinterfragt kritisch die geltenden Standards</a:t>
            </a:r>
            <a:br>
              <a:rPr lang="de-DE" sz="2800" dirty="0">
                <a:solidFill>
                  <a:schemeClr val="bg1"/>
                </a:solidFill>
              </a:rPr>
            </a:br>
            <a:r>
              <a:rPr lang="de-DE" sz="2800" dirty="0">
                <a:solidFill>
                  <a:schemeClr val="bg1"/>
                </a:solidFill>
              </a:rPr>
              <a:t>und stellt mit dem OPATUS-CPTa-Testverfahren ein bewährtes Werkzeug für die objektive ADS-Diagnose vor, das zudem von den Krankenkassen erstattet wird. </a:t>
            </a:r>
            <a:br>
              <a:rPr lang="de-DE" sz="2800" dirty="0">
                <a:solidFill>
                  <a:schemeClr val="bg1"/>
                </a:solidFill>
              </a:rPr>
            </a:br>
            <a:br>
              <a:rPr lang="de-DE" sz="2800" dirty="0">
                <a:solidFill>
                  <a:schemeClr val="bg1"/>
                </a:solidFill>
              </a:rPr>
            </a:br>
            <a:r>
              <a:rPr lang="de-DE" sz="2800" dirty="0">
                <a:solidFill>
                  <a:schemeClr val="bg1"/>
                </a:solidFill>
              </a:rPr>
              <a:t>Es </a:t>
            </a:r>
            <a:r>
              <a:rPr lang="de-DE" sz="2800" b="1" dirty="0">
                <a:solidFill>
                  <a:schemeClr val="bg1"/>
                </a:solidFill>
              </a:rPr>
              <a:t>wendet sich</a:t>
            </a:r>
            <a:r>
              <a:rPr lang="de-DE" sz="2800" dirty="0">
                <a:solidFill>
                  <a:schemeClr val="bg1"/>
                </a:solidFill>
              </a:rPr>
              <a:t> nicht nur </a:t>
            </a:r>
            <a:r>
              <a:rPr lang="de-DE" sz="2800" b="1" dirty="0">
                <a:solidFill>
                  <a:schemeClr val="bg1"/>
                </a:solidFill>
              </a:rPr>
              <a:t>an Kollegen</a:t>
            </a:r>
            <a:r>
              <a:rPr lang="de-DE" sz="2800" dirty="0">
                <a:solidFill>
                  <a:schemeClr val="bg1"/>
                </a:solidFill>
              </a:rPr>
              <a:t>, die in ihren Praxen mit dem Thema ADS immer häufiger in Berührung kommen und sich mit ihm näher beschäftigen möchten. </a:t>
            </a:r>
            <a:br>
              <a:rPr lang="de-DE" sz="2800" dirty="0">
                <a:solidFill>
                  <a:schemeClr val="bg1"/>
                </a:solidFill>
              </a:rPr>
            </a:br>
            <a:br>
              <a:rPr lang="de-DE" sz="2800" dirty="0">
                <a:solidFill>
                  <a:schemeClr val="bg1"/>
                </a:solidFill>
              </a:rPr>
            </a:br>
            <a:r>
              <a:rPr lang="de-DE" sz="2800" dirty="0">
                <a:solidFill>
                  <a:schemeClr val="bg1"/>
                </a:solidFill>
              </a:rPr>
              <a:t>Es will auch </a:t>
            </a:r>
            <a:r>
              <a:rPr lang="de-DE" sz="2800" b="1" dirty="0">
                <a:solidFill>
                  <a:schemeClr val="bg1"/>
                </a:solidFill>
              </a:rPr>
              <a:t>Menschen mit ADS und deren Familien </a:t>
            </a:r>
            <a:r>
              <a:rPr lang="de-DE" sz="2800" dirty="0">
                <a:solidFill>
                  <a:schemeClr val="bg1"/>
                </a:solidFill>
              </a:rPr>
              <a:t>informieren.</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45508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6330" y="2006352"/>
            <a:ext cx="11366427" cy="3027287"/>
          </a:xfrm>
        </p:spPr>
        <p:txBody>
          <a:bodyPr/>
          <a:lstStyle/>
          <a:p>
            <a:r>
              <a:rPr lang="de-DE" sz="3200" dirty="0">
                <a:solidFill>
                  <a:schemeClr val="bg1"/>
                </a:solidFill>
              </a:rPr>
              <a:t>Ein immer noch weit verbreitetes Missverständnis lautet, dass nur Kinder unter ADS leiden. Man war lange Zeit der Meinung, dass sich die Störung im Jugendalter »auswächst«. </a:t>
            </a:r>
            <a:br>
              <a:rPr lang="de-DE" sz="2800" dirty="0">
                <a:solidFill>
                  <a:schemeClr val="bg1"/>
                </a:solidFill>
              </a:rPr>
            </a:br>
            <a:endParaRPr lang="de-DE" sz="2800" dirty="0">
              <a:solidFill>
                <a:schemeClr val="bg1"/>
              </a:solidFill>
            </a:endParaRP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06435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186432"/>
            <a:ext cx="11465781" cy="4225770"/>
          </a:xfrm>
        </p:spPr>
        <p:txBody>
          <a:bodyPr/>
          <a:lstStyle/>
          <a:p>
            <a:r>
              <a:rPr lang="de-DE" sz="2800" dirty="0">
                <a:solidFill>
                  <a:schemeClr val="bg1"/>
                </a:solidFill>
              </a:rPr>
              <a:t>Erst seit etwa zwanzig Jahren wird zu </a:t>
            </a:r>
            <a:r>
              <a:rPr lang="de-DE" sz="2800" b="1" dirty="0">
                <a:solidFill>
                  <a:schemeClr val="bg1"/>
                </a:solidFill>
              </a:rPr>
              <a:t>ADS im Erwachsenenalter</a:t>
            </a:r>
            <a:br>
              <a:rPr lang="de-DE" sz="2800" dirty="0">
                <a:solidFill>
                  <a:schemeClr val="bg1"/>
                </a:solidFill>
              </a:rPr>
            </a:br>
            <a:r>
              <a:rPr lang="de-DE" sz="2800" dirty="0">
                <a:solidFill>
                  <a:schemeClr val="bg1"/>
                </a:solidFill>
              </a:rPr>
              <a:t>geforscht; trotz einiger Erfolge steckt dieses Fachgebiet immer noch in den Kinderschuhen.</a:t>
            </a:r>
            <a:br>
              <a:rPr lang="de-DE" sz="2800" dirty="0">
                <a:solidFill>
                  <a:schemeClr val="bg1"/>
                </a:solidFill>
              </a:rPr>
            </a:br>
            <a:r>
              <a:rPr lang="de-DE" sz="2800" dirty="0">
                <a:solidFill>
                  <a:schemeClr val="bg1"/>
                </a:solidFill>
              </a:rPr>
              <a:t>Dabei ist der Handlungsbedarf groß. Weltweit sollen 2,8 Prozent der erwachsenen Bevölkerung an ADS leiden. Für Deutschland würde diese Zahl bedeuten, dass von seinen knapp 70 Millionen Einwohnern über 18 Jahren 1,9 Millionen ADS haben.</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48539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07868" y="186431"/>
            <a:ext cx="10824889" cy="3417903"/>
          </a:xfrm>
        </p:spPr>
        <p:txBody>
          <a:bodyPr/>
          <a:lstStyle/>
          <a:p>
            <a:r>
              <a:rPr lang="de-DE" sz="2800" b="1" dirty="0">
                <a:solidFill>
                  <a:srgbClr val="FF0000"/>
                </a:solidFill>
              </a:rPr>
              <a:t>Viele Gründe für dieselbe Störung – Die Ursachen von ADS</a:t>
            </a:r>
            <a:br>
              <a:rPr lang="de-DE" sz="2800" b="1" dirty="0">
                <a:solidFill>
                  <a:srgbClr val="FF0000"/>
                </a:solidFill>
              </a:rPr>
            </a:br>
            <a:br>
              <a:rPr lang="de-DE" sz="2800" dirty="0">
                <a:solidFill>
                  <a:schemeClr val="bg1"/>
                </a:solidFill>
              </a:rPr>
            </a:br>
            <a:br>
              <a:rPr lang="de-DE" sz="2800" dirty="0">
                <a:solidFill>
                  <a:schemeClr val="bg1"/>
                </a:solidFill>
              </a:rPr>
            </a:br>
            <a:r>
              <a:rPr lang="de-DE" sz="2800" dirty="0">
                <a:solidFill>
                  <a:schemeClr val="bg1"/>
                </a:solidFill>
              </a:rPr>
              <a:t>Der Symptomatik liegen immer Lerndefizite zugrunde.</a:t>
            </a:r>
            <a:br>
              <a:rPr lang="de-DE" sz="2800" dirty="0">
                <a:solidFill>
                  <a:schemeClr val="bg1"/>
                </a:solidFill>
              </a:rPr>
            </a:br>
            <a:r>
              <a:rPr lang="de-DE" sz="2800" dirty="0">
                <a:solidFill>
                  <a:schemeClr val="bg1"/>
                </a:solidFill>
              </a:rPr>
              <a:t>Was bedeutet das? </a:t>
            </a:r>
          </a:p>
        </p:txBody>
      </p:sp>
      <p:pic>
        <p:nvPicPr>
          <p:cNvPr id="6" name="Grafik 5">
            <a:extLst>
              <a:ext uri="{FF2B5EF4-FFF2-40B4-BE49-F238E27FC236}">
                <a16:creationId xmlns:a16="http://schemas.microsoft.com/office/drawing/2014/main" id="{5236651E-DFFB-4C8D-BE59-4AB64688D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717" y="5153429"/>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0324078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Breitbild</PresentationFormat>
  <Paragraphs>35</Paragraphs>
  <Slides>29</Slides>
  <Notes>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29</vt:i4>
      </vt:variant>
    </vt:vector>
  </HeadingPairs>
  <TitlesOfParts>
    <vt:vector size="40" baseType="lpstr">
      <vt:lpstr>Arial</vt:lpstr>
      <vt:lpstr>Calibri</vt:lpstr>
      <vt:lpstr>Calibri Light</vt:lpstr>
      <vt:lpstr>Century Gothic</vt:lpstr>
      <vt:lpstr>DINNextLTPro-Bold</vt:lpstr>
      <vt:lpstr>DINNextLTPro-Medium</vt:lpstr>
      <vt:lpstr>Times</vt:lpstr>
      <vt:lpstr>Wingdings 3</vt:lpstr>
      <vt:lpstr>Office</vt:lpstr>
      <vt:lpstr>Ion</vt:lpstr>
      <vt:lpstr>Acrobat Document</vt:lpstr>
      <vt:lpstr>Dr. Ralph Meyers   www.meyers-dorsten.com </vt:lpstr>
      <vt:lpstr>Studium der Humanmedizin , Universität Hamburg 1977-1983 Promotion 1984, Universität Hamburg  Seit 1992 in eigener Praxis niedergelassen als Kinder- und Jugendpsychiater und Psychotherapeut  Beratender Arzt für die KVWL (PharmPro®) Mitglied der Ethikkommission der Ärztekammer Westfalen-Lippe und der Universität Münster  Mitglied in: WFADHD, DGZ, BKJPP, DGKJP </vt:lpstr>
      <vt:lpstr>Manche Menschen können ihre Aufmerksamkeit nicht mit der gewünschten Präzision und Ausdauer auf die ihnen gestellten Aufgaben fokussieren.   Weil sie schnell abgelenkt sind, fällt es ihnen schwer, Angefangenes zu Ende zu bringen.   In Schule, Beruf und Privatleben führt das für die Betroffenen oft zu großen Einschränkungen. </vt:lpstr>
      <vt:lpstr>Konzentration ist die Fähigkeit, unnötige, momentan unwichtige Reize auszufiltern, um sich umso intensiver und aufmerksamer den für die jeweilige Situation wichtigen Informationen zuwenden zu können. </vt:lpstr>
      <vt:lpstr>Das vorliegende Buch soll Klarheit schaffen und seine Leser darin unterstützen, die Qualität von Diagnose und Therapie besser einzuschätzen.  Falls nötig ermächtigt es sie, eine fundierte Diagnostik, multimodale Therapie und Therapiekontrolle aktiv einzufordern.   Denn: Wenn es sich wirklich um ein ADS handelt und höchste Diagnose- und Therapiestandards angewendet werden, ist diese Krankheit heilbar. Eine lebenslange medikamentöse oder therapeutische Behandlung ist dann nicht mehr nötig.</vt:lpstr>
      <vt:lpstr>Dieses Buch hinterfragt kritisch die geltenden Standards und stellt mit dem OPATUS-CPTa-Testverfahren ein bewährtes Werkzeug für die objektive ADS-Diagnose vor, das zudem von den Krankenkassen erstattet wird.   Es wendet sich nicht nur an Kollegen, die in ihren Praxen mit dem Thema ADS immer häufiger in Berührung kommen und sich mit ihm näher beschäftigen möchten.   Es will auch Menschen mit ADS und deren Familien informieren.</vt:lpstr>
      <vt:lpstr>Ein immer noch weit verbreitetes Missverständnis lautet, dass nur Kinder unter ADS leiden. Man war lange Zeit der Meinung, dass sich die Störung im Jugendalter »auswächst«.  </vt:lpstr>
      <vt:lpstr>Erst seit etwa zwanzig Jahren wird zu ADS im Erwachsenenalter geforscht; trotz einiger Erfolge steckt dieses Fachgebiet immer noch in den Kinderschuhen. Dabei ist der Handlungsbedarf groß. Weltweit sollen 2,8 Prozent der erwachsenen Bevölkerung an ADS leiden. Für Deutschland würde diese Zahl bedeuten, dass von seinen knapp 70 Millionen Einwohnern über 18 Jahren 1,9 Millionen ADS haben.</vt:lpstr>
      <vt:lpstr>Viele Gründe für dieselbe Störung – Die Ursachen von ADS   Der Symptomatik liegen immer Lerndefizite zugrunde. Was bedeutet das? </vt:lpstr>
      <vt:lpstr>Die Fähigkeit, aus der Unmenge an einströmenden Informationen die wesentlichen herauszufiltern, zu speichern und später wieder abzurufen …   Für alle diese Fortschritte müssen sich im Gehirn neue Verknüpfungen bilden. Nicht nur der Körper des Kindes, auch sein Gehirn »wächst« – es lernt, sich in der Welt zurechtzufinden.   Gibt es Lerndefizite, sind auch die psychosozialen, emotionalen und motorischen Fähigkeiten unterentwickelt; der Betroffene kann nicht, wie es seinem Alter entsprechend zu erwarten wäre, am sozialen Leben teilnehmen.</vt:lpstr>
      <vt:lpstr>Wie kommt es zu den Lerndefiziten?   Experten gehen von einer multifaktoriellen Entstehung aus, einem Zusammenspiel von genetischer Ausstattung des Kindes, seinen Belastungen vor allem während Schwangerschaft und/oder Geburt und verschiedenen psychosozialen Faktoren der familiären und schulischen Umwelt. </vt:lpstr>
      <vt:lpstr>Genetische Ursachen:   Vererbung spielt bei ADS eine Rolle.  Das Erkrankungsrisiko bei Kindern mit einem an ADS erkrankten Elternteil liegt bei 40 bis 60 Prozent.</vt:lpstr>
      <vt:lpstr>                                   Äußere Einflüsse:   Hier sind in erster Linie die Geschehnisse vor und während der Geburt zu nennen:  Schwangerschafts- und/oder Geburtskomplikationen, niedriges Geburtsgewicht, Frühgeburtlichkeit  Expositionen von schädigenden Substanzen – insbesondere der vorgeburtliche Kontakt des Kindes mit Alkohol, Nikotin, Drogen oder Medikamenten.</vt:lpstr>
      <vt:lpstr>Psychosoziale Faktoren:  Wenn die Beziehung der Betreuungspersonen zum Kind dessen Bedürfnisse nicht befriedigt, kann das eine Entwicklungsverzögerung zur Folge haben:  1. weisen Eltern selbst psychische bzw. ADS-Probleme auf, können ADS-Symptome in den ersten Lebensjahren des Kindes verstärkt werden. 2. auch schwere Formen von frühkindlicher Vernachlässigungoder Kindesmisshandlung sind relevant und tragen zum Schweregrad von ADS bei, sie führen insbesondere zu aggressiven und antisozialen Verhaltensauffälligkeiten.</vt:lpstr>
      <vt:lpstr>3. Umstände in Kindergarten und Schule können das Ausmaß der Probleme und den weiteren Verlauf erheblich mitbestimmen.  So kann es zum Beispiel eine Entwicklungsverzögerung zur Folge haben, wenn ein Kind massiv ausgegrenzt wird, keine Wertschätzung erfährt oder gemobbt wird.  4. Auch eine fehlende Förderung von besonderen Begabungen kann die Entwicklung des Gehirns bremsen.</vt:lpstr>
      <vt:lpstr>In allen genannten Fällen ist der Effekt auf das kindliche Gehirn im Prinzip derselbe:  Es kommt zu einer Beeinträchtigung der Lernleistung des Gehirns.</vt:lpstr>
      <vt:lpstr>ADS wächst sich nicht von allein in der Pubertät aus.  In unbehandelter Form bleibt den Betroffenen ihre Aufmerksamkeitsstörung ein Leben lang als Leitsymptom erhalten.   Im Laufe der Zeit nehmen die Komorbiditäten, also die durch ADS hervorgerufenen bzw. verstärkten Begleiterkrankungen, sogar zu.</vt:lpstr>
      <vt:lpstr>PowerPoint-Präsentation</vt:lpstr>
      <vt:lpstr>  Von der Untersuchung zur Diagnose</vt:lpstr>
      <vt:lpstr>      Eigene Standards in der testpsychologischen Diagnostik  1. Intelligenztest – Vorrang haben möglichst genaue, aber kurze Verfahren. 2. Konzentrationstest – Er gibt Aufschluss über das Ausmaß der Störung und zu welchem ADS-Typ der Patient zuzuordnen ist. 3. Projektiver Test – Er verrät dem behandelnden Arzt etwas über die Stimmungslage und die Ängste des Patienten und vermittelt ihm einen Einblick in das Unterbewusste. 4. Selbstbeurteilungsbögen – Die Aussagekraft von Fragebögen, die die Patienten ausfüllen, ist nur relativ; nicht immer können sie sich selbst gut einschätzen. Die Bögen ergänzen aber das Gesamtbild.</vt:lpstr>
      <vt:lpstr>Das Messverfahren OPATUS CPTa  In meiner Praxis ist der OPATUS-CPTa-Test zur objektiven Messung von Konzentration und Aktivität ein wichtiger Bestandteil der Testpakete für alle Altersgruppen; seine Aussagekraft wurde in verschiedenen klinischen Studien bestätigt.  Er bietet ein schnelles und genaues Verfahren zur Unterstützung der Diagnosestellung und für Verlaufskontrollen unter Behandlung des ADS.</vt:lpstr>
      <vt:lpstr>PowerPoint-Präsentation</vt:lpstr>
      <vt:lpstr>Die Verlaufsuntersuchung  Gerade bei längeren Behandlungszeiträumen ist damit zu rechnen, dass der Arzt nachjustieren muss. Deshalb müssen im Verlauf einer Behandlung alle Standards regelmäßig überprüft werden. Alle 3 bis 6 Monate erfolgt eine psychiatrische und neurologische Kontrolluntersuchung. Labordiagnostik sowie OPATUS CPTa Test werden ebenfalls bei Bedarf auf den neuesten Stand gebracht.  </vt:lpstr>
      <vt:lpstr> Entsprechend der Kontrollergebnisse stehen verschiedene Entscheidungen an:  1. Hat die Ursprungsdiagnose noch Bestand?  2. Sind nun Komorbiditäten (Begleiterkrankungen) sichtbar, die bei der vorangegangenen Untersuchung übersehen bzw. durch andere Symptome überdeckt wurden? Falls nötig: Wie sollen sie behandelt werden?  3. Muss die Behandlung (auch die der Komorbiditäten) angepasst werden oder kann sie unverändert fortgeführt werden?  </vt:lpstr>
      <vt:lpstr>Die Qualität der Behandlung entscheidet wesentlich über ihr Ergebnis. Ziel ist immer eine Verbesserung des Status quo.   Bei ADS heißt das immer ein multimodales Vorgehen mit Psychoedukation, Training von Fähigkeiten, Abbau störender Komorbiditäten und Behandlung unter ganzheitlichen Aspekten.  Endziel ist eine für das Alter angemessene und ausreichende Konzentration und Ausdauer.</vt:lpstr>
      <vt:lpstr>PowerPoint-Präsentation</vt:lpstr>
      <vt:lpstr>Prognose und Heilung von ADS  Zusammenfassung:  • ADS ist heilbar, das Lerndefizit des Gehirns kann aufgeholt werden.  • Um eine vollständige Heilung zu erzielen, ist eine optimale Therapie notwendig. Standardbehandlungen führen meist nur zu Teilergebnissen.  • Die Früherkennung und -behandlung von ADS ist von großer Bedeutung – je später ein ADS diagnostiziert wird, desto länger dauert die Therapie.</vt:lpstr>
      <vt:lpstr>Vielen Dank für Ihre Aufmerksamkeit</vt:lpstr>
      <vt:lpstr>Dr. Ralph Meyers   www.meyers-dorsten.com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ADS ist heilbar</dc:title>
  <dc:creator>Dr. Ralph Meyers</dc:creator>
  <cp:lastModifiedBy>Dr. Ralph Meyers</cp:lastModifiedBy>
  <cp:revision>34</cp:revision>
  <dcterms:created xsi:type="dcterms:W3CDTF">2019-06-10T07:14:17Z</dcterms:created>
  <dcterms:modified xsi:type="dcterms:W3CDTF">2019-12-10T20:55:04Z</dcterms:modified>
</cp:coreProperties>
</file>