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null)"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90" r:id="rId3"/>
    <p:sldId id="291" r:id="rId4"/>
    <p:sldId id="292" r:id="rId5"/>
    <p:sldId id="293" r:id="rId6"/>
    <p:sldId id="294" r:id="rId7"/>
    <p:sldId id="288" r:id="rId8"/>
    <p:sldId id="258" r:id="rId9"/>
    <p:sldId id="261" r:id="rId10"/>
    <p:sldId id="264" r:id="rId11"/>
    <p:sldId id="267" r:id="rId12"/>
    <p:sldId id="269" r:id="rId13"/>
    <p:sldId id="271" r:id="rId14"/>
    <p:sldId id="273" r:id="rId15"/>
    <p:sldId id="275" r:id="rId16"/>
    <p:sldId id="287" r:id="rId17"/>
    <p:sldId id="2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ter Knagenhjelm" initials="PK" lastIdx="1" clrIdx="0">
    <p:extLst>
      <p:ext uri="{19B8F6BF-5375-455C-9EA6-DF929625EA0E}">
        <p15:presenceInfo xmlns:p15="http://schemas.microsoft.com/office/powerpoint/2012/main" userId="e3b8dd4bbbc9ce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5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18T12:55:22.790"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402EC-A84E-4D35-AD8E-33002664D102}" type="datetimeFigureOut">
              <a:rPr lang="de-DE" smtClean="0"/>
              <a:t>18.03.2018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6AD72-0F35-4D94-B5AF-A53C30B52266}" type="slidenum">
              <a:rPr lang="de-DE" smtClean="0"/>
              <a:t>‹Nr.›</a:t>
            </a:fld>
            <a:endParaRPr lang="de-DE"/>
          </a:p>
        </p:txBody>
      </p:sp>
    </p:spTree>
    <p:extLst>
      <p:ext uri="{BB962C8B-B14F-4D97-AF65-F5344CB8AC3E}">
        <p14:creationId xmlns:p14="http://schemas.microsoft.com/office/powerpoint/2010/main" val="143705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a:t>Opatus CPTA</a:t>
            </a:r>
          </a:p>
          <a:p>
            <a:r>
              <a:rPr lang="en-GB" noProof="0" dirty="0"/>
              <a:t>CPTA = CPT + A = Continuous Performance Test + Activity = Standard Attention test as used by psychologist since the 50’s + Objective assessment of motor activity</a:t>
            </a:r>
          </a:p>
        </p:txBody>
      </p:sp>
      <p:sp>
        <p:nvSpPr>
          <p:cNvPr id="4" name="Platshållare för bildnummer 3"/>
          <p:cNvSpPr>
            <a:spLocks noGrp="1"/>
          </p:cNvSpPr>
          <p:nvPr>
            <p:ph type="sldNum" sz="quarter" idx="10"/>
          </p:nvPr>
        </p:nvSpPr>
        <p:spPr/>
        <p:txBody>
          <a:bodyPr/>
          <a:lstStyle/>
          <a:p>
            <a:fld id="{0A3461B9-D732-2C40-98C2-108CFC3F11CA}" type="slidenum">
              <a:rPr lang="sv-SE" smtClean="0"/>
              <a:t>2</a:t>
            </a:fld>
            <a:endParaRPr lang="sv-SE"/>
          </a:p>
        </p:txBody>
      </p:sp>
    </p:spTree>
    <p:extLst>
      <p:ext uri="{BB962C8B-B14F-4D97-AF65-F5344CB8AC3E}">
        <p14:creationId xmlns:p14="http://schemas.microsoft.com/office/powerpoint/2010/main" val="99614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Titelmasterformat durch Klicken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509A250-FF31-4206-8172-F9D3106AACB1}"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Titelmasterformat durch Klicken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Titelmasterformat durch Klicken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Textmasterformat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9796027F-7875-4030-9381-8BD8C4F21935}"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3/18/2018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3/18/2018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Date Placeholder 4"/>
          <p:cNvSpPr>
            <a:spLocks noGrp="1"/>
          </p:cNvSpPr>
          <p:nvPr>
            <p:ph type="dt" sz="half" idx="10"/>
          </p:nvPr>
        </p:nvSpPr>
        <p:spPr/>
        <p:txBody>
          <a:bodyPr/>
          <a:lstStyle/>
          <a:p>
            <a:fld id="{4509A250-FF31-4206-8172-F9D3106AACB1}" type="datetimeFigureOut">
              <a:rPr lang="en-US" dirty="0"/>
              <a:t>3/18/2018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509A250-FF31-4206-8172-F9D3106AACB1}"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40000" y="288000"/>
            <a:ext cx="9404723" cy="1400530"/>
          </a:xfrm>
          <a:prstGeom prst="rect">
            <a:avLst/>
          </a:prstGeom>
        </p:spPr>
        <p:txBody>
          <a:bodyPr vert="horz" lIns="91440" tIns="45720" rIns="91440" bIns="45720" rtlCol="0" anchor="t">
            <a:noAutofit/>
          </a:bodyPr>
          <a:lstStyle/>
          <a:p>
            <a:r>
              <a:rPr lang="de-DE"/>
              <a:t>Titelmasterformat durch Klicken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3/18/2018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null)"/><Relationship Id="rId2" Type="http://schemas.openxmlformats.org/officeDocument/2006/relationships/image" Target="../media/image7.(nul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nul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nul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20F6071B-48FA-4685-A9C9-A7B21E1C14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8C56044C-1580-4C45-8AA3-F2A07478B4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58" y="640081"/>
            <a:ext cx="8711459" cy="2809447"/>
          </a:xfrm>
          <a:prstGeom prst="rect">
            <a:avLst/>
          </a:prstGeom>
          <a:solidFill>
            <a:schemeClr val="accent1">
              <a:lumMod val="40000"/>
              <a:lumOff val="60000"/>
            </a:schemeClr>
          </a:solidFill>
          <a:effectLst/>
        </p:spPr>
      </p:pic>
      <p:sp>
        <p:nvSpPr>
          <p:cNvPr id="19" name="Freeform 16">
            <a:extLst>
              <a:ext uri="{FF2B5EF4-FFF2-40B4-BE49-F238E27FC236}">
                <a16:creationId xmlns:a16="http://schemas.microsoft.com/office/drawing/2014/main" id="{7DE548AA-7E1A-497C-8B79-C74F42ACFB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40" y="3280011"/>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20" name="Freeform: Shape 14">
            <a:extLst>
              <a:ext uri="{FF2B5EF4-FFF2-40B4-BE49-F238E27FC236}">
                <a16:creationId xmlns:a16="http://schemas.microsoft.com/office/drawing/2014/main" id="{51A8E3CE-561F-42BE-B6A2-FBE96F9A82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3579207"/>
            <a:ext cx="12191696" cy="3278793"/>
          </a:xfrm>
          <a:custGeom>
            <a:avLst/>
            <a:gdLst>
              <a:gd name="connsiteX0" fmla="*/ 1 w 12191696"/>
              <a:gd name="connsiteY0" fmla="*/ 0 h 3278793"/>
              <a:gd name="connsiteX1" fmla="*/ 71932 w 12191696"/>
              <a:gd name="connsiteY1" fmla="*/ 12261 h 3278793"/>
              <a:gd name="connsiteX2" fmla="*/ 282849 w 12191696"/>
              <a:gd name="connsiteY2" fmla="*/ 48343 h 3278793"/>
              <a:gd name="connsiteX3" fmla="*/ 436464 w 12191696"/>
              <a:gd name="connsiteY3" fmla="*/ 73565 h 3278793"/>
              <a:gd name="connsiteX4" fmla="*/ 619339 w 12191696"/>
              <a:gd name="connsiteY4" fmla="*/ 100188 h 3278793"/>
              <a:gd name="connsiteX5" fmla="*/ 836351 w 12191696"/>
              <a:gd name="connsiteY5" fmla="*/ 132066 h 3278793"/>
              <a:gd name="connsiteX6" fmla="*/ 1076528 w 12191696"/>
              <a:gd name="connsiteY6" fmla="*/ 165696 h 3278793"/>
              <a:gd name="connsiteX7" fmla="*/ 1347183 w 12191696"/>
              <a:gd name="connsiteY7" fmla="*/ 201077 h 3278793"/>
              <a:gd name="connsiteX8" fmla="*/ 1642223 w 12191696"/>
              <a:gd name="connsiteY8" fmla="*/ 238560 h 3278793"/>
              <a:gd name="connsiteX9" fmla="*/ 1962864 w 12191696"/>
              <a:gd name="connsiteY9" fmla="*/ 276043 h 3278793"/>
              <a:gd name="connsiteX10" fmla="*/ 2304232 w 12191696"/>
              <a:gd name="connsiteY10" fmla="*/ 314227 h 3278793"/>
              <a:gd name="connsiteX11" fmla="*/ 2672421 w 12191696"/>
              <a:gd name="connsiteY11" fmla="*/ 349608 h 3278793"/>
              <a:gd name="connsiteX12" fmla="*/ 3057678 w 12191696"/>
              <a:gd name="connsiteY12" fmla="*/ 383588 h 3278793"/>
              <a:gd name="connsiteX13" fmla="*/ 3464881 w 12191696"/>
              <a:gd name="connsiteY13" fmla="*/ 414415 h 3278793"/>
              <a:gd name="connsiteX14" fmla="*/ 3889152 w 12191696"/>
              <a:gd name="connsiteY14" fmla="*/ 443841 h 3278793"/>
              <a:gd name="connsiteX15" fmla="*/ 4331710 w 12191696"/>
              <a:gd name="connsiteY15" fmla="*/ 471515 h 3278793"/>
              <a:gd name="connsiteX16" fmla="*/ 4558476 w 12191696"/>
              <a:gd name="connsiteY16" fmla="*/ 481324 h 3278793"/>
              <a:gd name="connsiteX17" fmla="*/ 4790118 w 12191696"/>
              <a:gd name="connsiteY17" fmla="*/ 492183 h 3278793"/>
              <a:gd name="connsiteX18" fmla="*/ 5025418 w 12191696"/>
              <a:gd name="connsiteY18" fmla="*/ 502342 h 3278793"/>
              <a:gd name="connsiteX19" fmla="*/ 5261937 w 12191696"/>
              <a:gd name="connsiteY19" fmla="*/ 508998 h 3278793"/>
              <a:gd name="connsiteX20" fmla="*/ 5503333 w 12191696"/>
              <a:gd name="connsiteY20" fmla="*/ 514953 h 3278793"/>
              <a:gd name="connsiteX21" fmla="*/ 5747166 w 12191696"/>
              <a:gd name="connsiteY21" fmla="*/ 521259 h 3278793"/>
              <a:gd name="connsiteX22" fmla="*/ 5995877 w 12191696"/>
              <a:gd name="connsiteY22" fmla="*/ 525463 h 3278793"/>
              <a:gd name="connsiteX23" fmla="*/ 6247026 w 12191696"/>
              <a:gd name="connsiteY23" fmla="*/ 525463 h 3278793"/>
              <a:gd name="connsiteX24" fmla="*/ 6500613 w 12191696"/>
              <a:gd name="connsiteY24" fmla="*/ 527565 h 3278793"/>
              <a:gd name="connsiteX25" fmla="*/ 6756639 w 12191696"/>
              <a:gd name="connsiteY25" fmla="*/ 525463 h 3278793"/>
              <a:gd name="connsiteX26" fmla="*/ 7016322 w 12191696"/>
              <a:gd name="connsiteY26" fmla="*/ 521259 h 3278793"/>
              <a:gd name="connsiteX27" fmla="*/ 7276005 w 12191696"/>
              <a:gd name="connsiteY27" fmla="*/ 517406 h 3278793"/>
              <a:gd name="connsiteX28" fmla="*/ 7539345 w 12191696"/>
              <a:gd name="connsiteY28" fmla="*/ 508998 h 3278793"/>
              <a:gd name="connsiteX29" fmla="*/ 7805124 w 12191696"/>
              <a:gd name="connsiteY29" fmla="*/ 500241 h 3278793"/>
              <a:gd name="connsiteX30" fmla="*/ 8070903 w 12191696"/>
              <a:gd name="connsiteY30" fmla="*/ 490082 h 3278793"/>
              <a:gd name="connsiteX31" fmla="*/ 8339121 w 12191696"/>
              <a:gd name="connsiteY31" fmla="*/ 475719 h 3278793"/>
              <a:gd name="connsiteX32" fmla="*/ 8609776 w 12191696"/>
              <a:gd name="connsiteY32" fmla="*/ 458554 h 3278793"/>
              <a:gd name="connsiteX33" fmla="*/ 8881651 w 12191696"/>
              <a:gd name="connsiteY33" fmla="*/ 442089 h 3278793"/>
              <a:gd name="connsiteX34" fmla="*/ 9153526 w 12191696"/>
              <a:gd name="connsiteY34" fmla="*/ 421071 h 3278793"/>
              <a:gd name="connsiteX35" fmla="*/ 9429058 w 12191696"/>
              <a:gd name="connsiteY35" fmla="*/ 395849 h 3278793"/>
              <a:gd name="connsiteX36" fmla="*/ 9700933 w 12191696"/>
              <a:gd name="connsiteY36" fmla="*/ 370626 h 3278793"/>
              <a:gd name="connsiteX37" fmla="*/ 9977684 w 12191696"/>
              <a:gd name="connsiteY37" fmla="*/ 341551 h 3278793"/>
              <a:gd name="connsiteX38" fmla="*/ 10255655 w 12191696"/>
              <a:gd name="connsiteY38" fmla="*/ 309673 h 3278793"/>
              <a:gd name="connsiteX39" fmla="*/ 10529968 w 12191696"/>
              <a:gd name="connsiteY39" fmla="*/ 276043 h 3278793"/>
              <a:gd name="connsiteX40" fmla="*/ 10807939 w 12191696"/>
              <a:gd name="connsiteY40" fmla="*/ 236809 h 3278793"/>
              <a:gd name="connsiteX41" fmla="*/ 11084690 w 12191696"/>
              <a:gd name="connsiteY41" fmla="*/ 194772 h 3278793"/>
              <a:gd name="connsiteX42" fmla="*/ 11362661 w 12191696"/>
              <a:gd name="connsiteY42" fmla="*/ 153085 h 3278793"/>
              <a:gd name="connsiteX43" fmla="*/ 11639412 w 12191696"/>
              <a:gd name="connsiteY43" fmla="*/ 104392 h 3278793"/>
              <a:gd name="connsiteX44" fmla="*/ 11914945 w 12191696"/>
              <a:gd name="connsiteY44" fmla="*/ 54648 h 3278793"/>
              <a:gd name="connsiteX45" fmla="*/ 12191696 w 12191696"/>
              <a:gd name="connsiteY45" fmla="*/ 2452 h 3278793"/>
              <a:gd name="connsiteX46" fmla="*/ 12191696 w 12191696"/>
              <a:gd name="connsiteY46" fmla="*/ 2802467 h 3278793"/>
              <a:gd name="connsiteX47" fmla="*/ 12191695 w 12191696"/>
              <a:gd name="connsiteY47" fmla="*/ 2802467 h 3278793"/>
              <a:gd name="connsiteX48" fmla="*/ 12191695 w 12191696"/>
              <a:gd name="connsiteY48" fmla="*/ 3278793 h 3278793"/>
              <a:gd name="connsiteX49" fmla="*/ 0 w 12191696"/>
              <a:gd name="connsiteY49" fmla="*/ 3278793 h 3278793"/>
              <a:gd name="connsiteX50" fmla="*/ 0 w 12191696"/>
              <a:gd name="connsiteY50" fmla="*/ 2134639 h 3278793"/>
              <a:gd name="connsiteX51" fmla="*/ 1 w 12191696"/>
              <a:gd name="connsiteY51" fmla="*/ 2134639 h 327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696" h="3278793">
                <a:moveTo>
                  <a:pt x="1" y="0"/>
                </a:moveTo>
                <a:lnTo>
                  <a:pt x="71932" y="12261"/>
                </a:lnTo>
                <a:lnTo>
                  <a:pt x="282849" y="48343"/>
                </a:lnTo>
                <a:lnTo>
                  <a:pt x="436464" y="73565"/>
                </a:lnTo>
                <a:lnTo>
                  <a:pt x="619339" y="100188"/>
                </a:lnTo>
                <a:lnTo>
                  <a:pt x="836351" y="132066"/>
                </a:lnTo>
                <a:lnTo>
                  <a:pt x="1076528" y="165696"/>
                </a:lnTo>
                <a:lnTo>
                  <a:pt x="1347183"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3" y="514953"/>
                </a:lnTo>
                <a:lnTo>
                  <a:pt x="5747166"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802467"/>
                </a:lnTo>
                <a:lnTo>
                  <a:pt x="12191695" y="2802467"/>
                </a:lnTo>
                <a:lnTo>
                  <a:pt x="12191695" y="3278793"/>
                </a:lnTo>
                <a:lnTo>
                  <a:pt x="0" y="3278793"/>
                </a:lnTo>
                <a:lnTo>
                  <a:pt x="0" y="2134639"/>
                </a:lnTo>
                <a:lnTo>
                  <a:pt x="1" y="2134639"/>
                </a:lnTo>
                <a:close/>
              </a:path>
            </a:pathLst>
          </a:custGeom>
          <a:ln>
            <a:noFill/>
          </a:ln>
        </p:spPr>
        <p:style>
          <a:lnRef idx="0">
            <a:scrgbClr r="0" g="0" b="0"/>
          </a:lnRef>
          <a:fillRef idx="1003">
            <a:schemeClr val="dk2"/>
          </a:fillRef>
          <a:effectRef idx="0">
            <a:scrgbClr r="0" g="0" b="0"/>
          </a:effectRef>
          <a:fontRef idx="major"/>
        </p:style>
      </p:sp>
      <p:sp>
        <p:nvSpPr>
          <p:cNvPr id="2" name="Titel 1"/>
          <p:cNvSpPr>
            <a:spLocks noGrp="1"/>
          </p:cNvSpPr>
          <p:nvPr>
            <p:ph type="ctrTitle"/>
          </p:nvPr>
        </p:nvSpPr>
        <p:spPr>
          <a:xfrm>
            <a:off x="636916" y="4371849"/>
            <a:ext cx="9149350" cy="1350523"/>
          </a:xfrm>
        </p:spPr>
        <p:txBody>
          <a:bodyPr>
            <a:normAutofit/>
          </a:bodyPr>
          <a:lstStyle/>
          <a:p>
            <a:pPr>
              <a:lnSpc>
                <a:spcPct val="90000"/>
              </a:lnSpc>
            </a:pPr>
            <a:r>
              <a:rPr lang="de-DE" sz="4100">
                <a:solidFill>
                  <a:srgbClr val="EBEBEB"/>
                </a:solidFill>
              </a:rPr>
              <a:t>A New  Approach in Diagnostics and Therapy of ADHD</a:t>
            </a:r>
          </a:p>
        </p:txBody>
      </p:sp>
      <p:sp>
        <p:nvSpPr>
          <p:cNvPr id="3" name="Untertitel 2"/>
          <p:cNvSpPr>
            <a:spLocks noGrp="1"/>
          </p:cNvSpPr>
          <p:nvPr>
            <p:ph type="subTitle" idx="1"/>
          </p:nvPr>
        </p:nvSpPr>
        <p:spPr>
          <a:xfrm>
            <a:off x="636916" y="5722374"/>
            <a:ext cx="9149349" cy="1007170"/>
          </a:xfrm>
        </p:spPr>
        <p:txBody>
          <a:bodyPr>
            <a:normAutofit/>
          </a:bodyPr>
          <a:lstStyle/>
          <a:p>
            <a:pPr>
              <a:lnSpc>
                <a:spcPct val="90000"/>
              </a:lnSpc>
            </a:pPr>
            <a:r>
              <a:rPr lang="de-DE" sz="800" dirty="0">
                <a:solidFill>
                  <a:schemeClr val="tx2">
                    <a:lumMod val="40000"/>
                    <a:lumOff val="60000"/>
                  </a:schemeClr>
                </a:solidFill>
              </a:rPr>
              <a:t>Dr. Ralph </a:t>
            </a:r>
            <a:r>
              <a:rPr lang="de-DE" sz="800" dirty="0" err="1">
                <a:solidFill>
                  <a:schemeClr val="tx2">
                    <a:lumMod val="40000"/>
                    <a:lumOff val="60000"/>
                  </a:schemeClr>
                </a:solidFill>
              </a:rPr>
              <a:t>meyers</a:t>
            </a:r>
            <a:endParaRPr lang="de-DE" sz="800" dirty="0">
              <a:solidFill>
                <a:schemeClr val="tx2">
                  <a:lumMod val="40000"/>
                  <a:lumOff val="60000"/>
                </a:schemeClr>
              </a:solidFill>
            </a:endParaRPr>
          </a:p>
          <a:p>
            <a:pPr>
              <a:lnSpc>
                <a:spcPct val="90000"/>
              </a:lnSpc>
            </a:pPr>
            <a:r>
              <a:rPr lang="de-DE" sz="800" dirty="0">
                <a:solidFill>
                  <a:schemeClr val="tx2">
                    <a:lumMod val="40000"/>
                    <a:lumOff val="60000"/>
                  </a:schemeClr>
                </a:solidFill>
              </a:rPr>
              <a:t>sozialpsychiatrisches </a:t>
            </a:r>
            <a:r>
              <a:rPr lang="de-DE" sz="800" dirty="0" err="1">
                <a:solidFill>
                  <a:schemeClr val="tx2">
                    <a:lumMod val="40000"/>
                    <a:lumOff val="60000"/>
                  </a:schemeClr>
                </a:solidFill>
              </a:rPr>
              <a:t>centrum</a:t>
            </a:r>
            <a:r>
              <a:rPr lang="de-DE" sz="800" dirty="0">
                <a:solidFill>
                  <a:schemeClr val="tx2">
                    <a:lumMod val="40000"/>
                    <a:lumOff val="60000"/>
                  </a:schemeClr>
                </a:solidFill>
              </a:rPr>
              <a:t> </a:t>
            </a:r>
            <a:r>
              <a:rPr lang="de-DE" sz="800" dirty="0" err="1">
                <a:solidFill>
                  <a:schemeClr val="tx2">
                    <a:lumMod val="40000"/>
                    <a:lumOff val="60000"/>
                  </a:schemeClr>
                </a:solidFill>
              </a:rPr>
              <a:t>dr.meyers</a:t>
            </a:r>
            <a:r>
              <a:rPr lang="de-DE" sz="800" dirty="0">
                <a:solidFill>
                  <a:schemeClr val="tx2">
                    <a:lumMod val="40000"/>
                    <a:lumOff val="60000"/>
                  </a:schemeClr>
                </a:solidFill>
              </a:rPr>
              <a:t> </a:t>
            </a:r>
            <a:r>
              <a:rPr lang="de-DE" sz="800" dirty="0" err="1">
                <a:solidFill>
                  <a:schemeClr val="tx2">
                    <a:lumMod val="40000"/>
                    <a:lumOff val="60000"/>
                  </a:schemeClr>
                </a:solidFill>
              </a:rPr>
              <a:t>dorsten</a:t>
            </a:r>
            <a:r>
              <a:rPr lang="de-DE" sz="800" dirty="0">
                <a:solidFill>
                  <a:schemeClr val="tx2">
                    <a:lumMod val="40000"/>
                    <a:lumOff val="60000"/>
                  </a:schemeClr>
                </a:solidFill>
              </a:rPr>
              <a:t> , 2018</a:t>
            </a:r>
          </a:p>
        </p:txBody>
      </p:sp>
    </p:spTree>
    <p:extLst>
      <p:ext uri="{BB962C8B-B14F-4D97-AF65-F5344CB8AC3E}">
        <p14:creationId xmlns:p14="http://schemas.microsoft.com/office/powerpoint/2010/main" val="126400442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8000"/>
            <a:ext cx="9404723" cy="1400530"/>
          </a:xfrm>
        </p:spPr>
        <p:txBody>
          <a:bodyPr/>
          <a:lstStyle/>
          <a:p>
            <a:r>
              <a:rPr lang="de-DE" dirty="0"/>
              <a:t>LDX „</a:t>
            </a:r>
            <a:r>
              <a:rPr lang="de-DE" dirty="0" err="1"/>
              <a:t>fine</a:t>
            </a:r>
            <a:r>
              <a:rPr lang="de-DE" dirty="0"/>
              <a:t> </a:t>
            </a:r>
            <a:r>
              <a:rPr lang="de-DE" dirty="0" err="1"/>
              <a:t>tuning</a:t>
            </a:r>
            <a:r>
              <a:rPr lang="de-DE" dirty="0"/>
              <a:t>“ 2</a:t>
            </a:r>
          </a:p>
        </p:txBody>
      </p:sp>
      <p:pic>
        <p:nvPicPr>
          <p:cNvPr id="7" name="Bildobjekt 6" descr="12653_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000" y="1116000"/>
            <a:ext cx="4004945" cy="5667502"/>
          </a:xfrm>
          <a:prstGeom prst="rect">
            <a:avLst/>
          </a:prstGeom>
          <a:solidFill>
            <a:schemeClr val="tx1"/>
          </a:solidFill>
          <a:ln w="19050" cmpd="sng">
            <a:solidFill>
              <a:schemeClr val="bg1"/>
            </a:solidFill>
          </a:ln>
        </p:spPr>
      </p:pic>
      <p:pic>
        <p:nvPicPr>
          <p:cNvPr id="8" name="Bildobjekt 7" descr="12653_3.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04000" y="1116000"/>
            <a:ext cx="4004945" cy="5667502"/>
          </a:xfrm>
          <a:prstGeom prst="rect">
            <a:avLst/>
          </a:prstGeom>
          <a:solidFill>
            <a:schemeClr val="tx1"/>
          </a:solidFill>
          <a:ln w="19050" cmpd="sng">
            <a:solidFill>
              <a:schemeClr val="bg1"/>
            </a:solidFill>
          </a:ln>
        </p:spPr>
      </p:pic>
      <p:pic>
        <p:nvPicPr>
          <p:cNvPr id="9" name="Bildobjekt 8" descr="12653_4.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00000" y="1116000"/>
            <a:ext cx="4004945" cy="5667502"/>
          </a:xfrm>
          <a:prstGeom prst="rect">
            <a:avLst/>
          </a:prstGeom>
          <a:solidFill>
            <a:schemeClr val="tx1"/>
          </a:solidFill>
          <a:ln w="19050" cmpd="sng">
            <a:solidFill>
              <a:schemeClr val="bg1"/>
            </a:solidFill>
          </a:ln>
        </p:spPr>
      </p:pic>
      <p:pic>
        <p:nvPicPr>
          <p:cNvPr id="6" name="Grafik 5">
            <a:extLst>
              <a:ext uri="{FF2B5EF4-FFF2-40B4-BE49-F238E27FC236}">
                <a16:creationId xmlns:a16="http://schemas.microsoft.com/office/drawing/2014/main" id="{C9BD1083-76F7-4A94-9D08-79DFE7A656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7643" y="174541"/>
            <a:ext cx="2523898" cy="813724"/>
          </a:xfrm>
          <a:prstGeom prst="rect">
            <a:avLst/>
          </a:prstGeom>
          <a:solidFill>
            <a:schemeClr val="accent1">
              <a:lumMod val="40000"/>
              <a:lumOff val="60000"/>
            </a:schemeClr>
          </a:solidFill>
        </p:spPr>
      </p:pic>
    </p:spTree>
    <p:extLst>
      <p:ext uri="{BB962C8B-B14F-4D97-AF65-F5344CB8AC3E}">
        <p14:creationId xmlns:p14="http://schemas.microsoft.com/office/powerpoint/2010/main" val="93020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90875" y="1295390"/>
            <a:ext cx="1790054" cy="1400530"/>
          </a:xfrm>
        </p:spPr>
        <p:txBody>
          <a:bodyPr/>
          <a:lstStyle/>
          <a:p>
            <a:r>
              <a:rPr lang="de-DE" dirty="0"/>
              <a:t>MPH 1</a:t>
            </a:r>
          </a:p>
        </p:txBody>
      </p:sp>
      <p:pic>
        <p:nvPicPr>
          <p:cNvPr id="6" name="Bildobjekt 5" descr="15367_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9017" y="139485"/>
            <a:ext cx="4695000" cy="6644017"/>
          </a:xfrm>
          <a:prstGeom prst="rect">
            <a:avLst/>
          </a:prstGeom>
          <a:solidFill>
            <a:schemeClr val="tx1"/>
          </a:solidFill>
          <a:ln w="19050" cmpd="sng">
            <a:solidFill>
              <a:schemeClr val="bg1"/>
            </a:solidFill>
          </a:ln>
        </p:spPr>
      </p:pic>
      <p:pic>
        <p:nvPicPr>
          <p:cNvPr id="7" name="Bildobjekt 6" descr="15367_2.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29946" y="139485"/>
            <a:ext cx="4695000" cy="6644017"/>
          </a:xfrm>
          <a:prstGeom prst="rect">
            <a:avLst/>
          </a:prstGeom>
          <a:solidFill>
            <a:schemeClr val="tx1"/>
          </a:solidFill>
          <a:ln w="19050" cmpd="sng">
            <a:solidFill>
              <a:schemeClr val="bg1"/>
            </a:solidFill>
          </a:ln>
        </p:spPr>
      </p:pic>
      <p:pic>
        <p:nvPicPr>
          <p:cNvPr id="5" name="Grafik 4">
            <a:extLst>
              <a:ext uri="{FF2B5EF4-FFF2-40B4-BE49-F238E27FC236}">
                <a16:creationId xmlns:a16="http://schemas.microsoft.com/office/drawing/2014/main" id="{152FB8D6-16B6-448B-A274-5FA6207CA9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3299" y="6213618"/>
            <a:ext cx="1767588" cy="569884"/>
          </a:xfrm>
          <a:prstGeom prst="rect">
            <a:avLst/>
          </a:prstGeom>
          <a:solidFill>
            <a:schemeClr val="accent1">
              <a:lumMod val="40000"/>
              <a:lumOff val="60000"/>
            </a:schemeClr>
          </a:solidFill>
        </p:spPr>
      </p:pic>
    </p:spTree>
    <p:extLst>
      <p:ext uri="{BB962C8B-B14F-4D97-AF65-F5344CB8AC3E}">
        <p14:creationId xmlns:p14="http://schemas.microsoft.com/office/powerpoint/2010/main" val="46508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75376" y="1303139"/>
            <a:ext cx="1828800" cy="1400530"/>
          </a:xfrm>
        </p:spPr>
        <p:txBody>
          <a:bodyPr/>
          <a:lstStyle/>
          <a:p>
            <a:r>
              <a:rPr lang="de-DE" dirty="0"/>
              <a:t>MPH 2</a:t>
            </a:r>
          </a:p>
        </p:txBody>
      </p:sp>
      <p:pic>
        <p:nvPicPr>
          <p:cNvPr id="6" name="Bildobjekt 5" descr="14950_2.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7885" y="74500"/>
            <a:ext cx="4740922" cy="6709002"/>
          </a:xfrm>
          <a:prstGeom prst="rect">
            <a:avLst/>
          </a:prstGeom>
          <a:solidFill>
            <a:schemeClr val="tx1"/>
          </a:solidFill>
          <a:ln w="19050" cmpd="sng">
            <a:solidFill>
              <a:schemeClr val="bg1"/>
            </a:solidFill>
          </a:ln>
        </p:spPr>
      </p:pic>
      <p:pic>
        <p:nvPicPr>
          <p:cNvPr id="7" name="Bildobjekt 6" descr="14950_4.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4022" y="74498"/>
            <a:ext cx="4740923" cy="6709004"/>
          </a:xfrm>
          <a:prstGeom prst="rect">
            <a:avLst/>
          </a:prstGeom>
          <a:solidFill>
            <a:schemeClr val="tx1"/>
          </a:solidFill>
          <a:ln w="19050" cmpd="sng">
            <a:solidFill>
              <a:schemeClr val="bg1"/>
            </a:solidFill>
          </a:ln>
        </p:spPr>
      </p:pic>
      <p:pic>
        <p:nvPicPr>
          <p:cNvPr id="5" name="Grafik 4">
            <a:extLst>
              <a:ext uri="{FF2B5EF4-FFF2-40B4-BE49-F238E27FC236}">
                <a16:creationId xmlns:a16="http://schemas.microsoft.com/office/drawing/2014/main" id="{6BF0A4C8-B623-4FE4-BA05-ACAC01686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9320" y="6167120"/>
            <a:ext cx="1799101" cy="580044"/>
          </a:xfrm>
          <a:prstGeom prst="rect">
            <a:avLst/>
          </a:prstGeom>
          <a:solidFill>
            <a:schemeClr val="accent1">
              <a:lumMod val="40000"/>
              <a:lumOff val="60000"/>
            </a:schemeClr>
          </a:solidFill>
        </p:spPr>
      </p:pic>
    </p:spTree>
    <p:extLst>
      <p:ext uri="{BB962C8B-B14F-4D97-AF65-F5344CB8AC3E}">
        <p14:creationId xmlns:p14="http://schemas.microsoft.com/office/powerpoint/2010/main" val="201651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28881" y="1349634"/>
            <a:ext cx="1906292" cy="3276610"/>
          </a:xfrm>
        </p:spPr>
        <p:txBody>
          <a:bodyPr/>
          <a:lstStyle/>
          <a:p>
            <a:r>
              <a:rPr lang="de-DE" dirty="0" err="1"/>
              <a:t>Imipramine</a:t>
            </a:r>
            <a:r>
              <a:rPr lang="de-DE" dirty="0"/>
              <a:t> </a:t>
            </a:r>
            <a:r>
              <a:rPr lang="de-DE" dirty="0" err="1"/>
              <a:t>hydrochloride</a:t>
            </a:r>
            <a:r>
              <a:rPr lang="de-DE" dirty="0"/>
              <a:t> 1</a:t>
            </a:r>
          </a:p>
        </p:txBody>
      </p:sp>
      <p:pic>
        <p:nvPicPr>
          <p:cNvPr id="6" name="Bildobjekt 5" descr="13729_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0804" y="76818"/>
            <a:ext cx="4740923" cy="6709004"/>
          </a:xfrm>
          <a:prstGeom prst="rect">
            <a:avLst/>
          </a:prstGeom>
          <a:solidFill>
            <a:schemeClr val="tx1"/>
          </a:solidFill>
          <a:ln w="19050" cmpd="sng">
            <a:solidFill>
              <a:schemeClr val="bg1"/>
            </a:solidFill>
          </a:ln>
        </p:spPr>
      </p:pic>
      <p:pic>
        <p:nvPicPr>
          <p:cNvPr id="7" name="Bildobjekt 6" descr="13729_2.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5662" y="76818"/>
            <a:ext cx="4739284" cy="6706684"/>
          </a:xfrm>
          <a:prstGeom prst="rect">
            <a:avLst/>
          </a:prstGeom>
          <a:solidFill>
            <a:schemeClr val="tx1"/>
          </a:solidFill>
          <a:ln w="19050" cmpd="sng">
            <a:solidFill>
              <a:schemeClr val="bg1"/>
            </a:solidFill>
          </a:ln>
        </p:spPr>
      </p:pic>
      <p:pic>
        <p:nvPicPr>
          <p:cNvPr id="5" name="Grafik 4">
            <a:extLst>
              <a:ext uri="{FF2B5EF4-FFF2-40B4-BE49-F238E27FC236}">
                <a16:creationId xmlns:a16="http://schemas.microsoft.com/office/drawing/2014/main" id="{B74CDA35-05EA-4DBF-B23F-B9A6280026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0833" y="6177280"/>
            <a:ext cx="1767588" cy="569884"/>
          </a:xfrm>
          <a:prstGeom prst="rect">
            <a:avLst/>
          </a:prstGeom>
          <a:solidFill>
            <a:schemeClr val="accent1">
              <a:lumMod val="40000"/>
              <a:lumOff val="60000"/>
            </a:schemeClr>
          </a:solidFill>
        </p:spPr>
      </p:pic>
    </p:spTree>
    <p:extLst>
      <p:ext uri="{BB962C8B-B14F-4D97-AF65-F5344CB8AC3E}">
        <p14:creationId xmlns:p14="http://schemas.microsoft.com/office/powerpoint/2010/main" val="423511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14122" y="1279891"/>
            <a:ext cx="1813302" cy="1400530"/>
          </a:xfrm>
        </p:spPr>
        <p:txBody>
          <a:bodyPr/>
          <a:lstStyle/>
          <a:p>
            <a:r>
              <a:rPr lang="de-DE" dirty="0" err="1"/>
              <a:t>Imipramine</a:t>
            </a:r>
            <a:r>
              <a:rPr lang="de-DE" dirty="0"/>
              <a:t> </a:t>
            </a:r>
            <a:r>
              <a:rPr lang="de-DE" dirty="0" err="1"/>
              <a:t>hydrochloride</a:t>
            </a:r>
            <a:r>
              <a:rPr lang="de-DE" dirty="0"/>
              <a:t> 2</a:t>
            </a:r>
          </a:p>
        </p:txBody>
      </p:sp>
      <p:pic>
        <p:nvPicPr>
          <p:cNvPr id="6" name="Bildobjekt 5" descr="13697_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4653" y="64692"/>
            <a:ext cx="4740923" cy="6709004"/>
          </a:xfrm>
          <a:prstGeom prst="rect">
            <a:avLst/>
          </a:prstGeom>
          <a:solidFill>
            <a:schemeClr val="tx1"/>
          </a:solidFill>
          <a:ln w="19050" cmpd="sng">
            <a:solidFill>
              <a:schemeClr val="bg1"/>
            </a:solidFill>
          </a:ln>
        </p:spPr>
      </p:pic>
      <p:pic>
        <p:nvPicPr>
          <p:cNvPr id="7" name="Bildobjekt 6" descr="13697_2.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70164" y="54886"/>
            <a:ext cx="4754782" cy="6728616"/>
          </a:xfrm>
          <a:prstGeom prst="rect">
            <a:avLst/>
          </a:prstGeom>
          <a:solidFill>
            <a:schemeClr val="tx1"/>
          </a:solidFill>
          <a:ln w="19050" cmpd="sng">
            <a:solidFill>
              <a:schemeClr val="bg1"/>
            </a:solidFill>
          </a:ln>
        </p:spPr>
      </p:pic>
      <p:pic>
        <p:nvPicPr>
          <p:cNvPr id="5" name="Grafik 4">
            <a:extLst>
              <a:ext uri="{FF2B5EF4-FFF2-40B4-BE49-F238E27FC236}">
                <a16:creationId xmlns:a16="http://schemas.microsoft.com/office/drawing/2014/main" id="{329A44CB-2660-429A-91FA-C53D2B9CC8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3859" y="6197600"/>
            <a:ext cx="1704562" cy="549564"/>
          </a:xfrm>
          <a:prstGeom prst="rect">
            <a:avLst/>
          </a:prstGeom>
          <a:solidFill>
            <a:schemeClr val="accent1">
              <a:lumMod val="40000"/>
              <a:lumOff val="60000"/>
            </a:schemeClr>
          </a:solidFill>
        </p:spPr>
      </p:pic>
    </p:spTree>
    <p:extLst>
      <p:ext uri="{BB962C8B-B14F-4D97-AF65-F5344CB8AC3E}">
        <p14:creationId xmlns:p14="http://schemas.microsoft.com/office/powerpoint/2010/main" val="386924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44723" y="1627272"/>
            <a:ext cx="2526473" cy="1400530"/>
          </a:xfrm>
        </p:spPr>
        <p:txBody>
          <a:bodyPr/>
          <a:lstStyle/>
          <a:p>
            <a:r>
              <a:rPr lang="de-DE" dirty="0"/>
              <a:t>GXR 1</a:t>
            </a:r>
          </a:p>
        </p:txBody>
      </p:sp>
      <p:pic>
        <p:nvPicPr>
          <p:cNvPr id="26" name="Inhaltsplatzhalter 25"/>
          <p:cNvPicPr>
            <a:picLocks noGrp="1" noChangeAspect="1"/>
          </p:cNvPicPr>
          <p:nvPr>
            <p:ph idx="1"/>
          </p:nvPr>
        </p:nvPicPr>
        <p:blipFill>
          <a:blip r:embed="rId2"/>
          <a:stretch>
            <a:fillRect/>
          </a:stretch>
        </p:blipFill>
        <p:spPr>
          <a:xfrm>
            <a:off x="47613" y="65323"/>
            <a:ext cx="4753888" cy="6727353"/>
          </a:xfrm>
          <a:prstGeom prst="rect">
            <a:avLst/>
          </a:prstGeom>
        </p:spPr>
      </p:pic>
      <p:pic>
        <p:nvPicPr>
          <p:cNvPr id="25" name="Grafik 24"/>
          <p:cNvPicPr>
            <a:picLocks noChangeAspect="1"/>
          </p:cNvPicPr>
          <p:nvPr/>
        </p:nvPicPr>
        <p:blipFill>
          <a:blip r:embed="rId3"/>
          <a:stretch>
            <a:fillRect/>
          </a:stretch>
        </p:blipFill>
        <p:spPr>
          <a:xfrm>
            <a:off x="4895272" y="43112"/>
            <a:ext cx="4753888" cy="6727351"/>
          </a:xfrm>
          <a:prstGeom prst="rect">
            <a:avLst/>
          </a:prstGeom>
        </p:spPr>
      </p:pic>
      <p:pic>
        <p:nvPicPr>
          <p:cNvPr id="5" name="Grafik 4">
            <a:extLst>
              <a:ext uri="{FF2B5EF4-FFF2-40B4-BE49-F238E27FC236}">
                <a16:creationId xmlns:a16="http://schemas.microsoft.com/office/drawing/2014/main" id="{327CE999-8A15-45E3-9CCD-FC5EA09E65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1165" y="6045200"/>
            <a:ext cx="2177256" cy="701964"/>
          </a:xfrm>
          <a:prstGeom prst="rect">
            <a:avLst/>
          </a:prstGeom>
          <a:solidFill>
            <a:schemeClr val="accent1">
              <a:lumMod val="40000"/>
              <a:lumOff val="60000"/>
            </a:schemeClr>
          </a:solidFill>
        </p:spPr>
      </p:pic>
    </p:spTree>
    <p:extLst>
      <p:ext uri="{BB962C8B-B14F-4D97-AF65-F5344CB8AC3E}">
        <p14:creationId xmlns:p14="http://schemas.microsoft.com/office/powerpoint/2010/main" val="750513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4945" y="1433309"/>
            <a:ext cx="1935345" cy="1400530"/>
          </a:xfrm>
        </p:spPr>
        <p:txBody>
          <a:bodyPr/>
          <a:lstStyle/>
          <a:p>
            <a:r>
              <a:rPr lang="de-DE" dirty="0"/>
              <a:t>GXR 2</a:t>
            </a:r>
          </a:p>
        </p:txBody>
      </p:sp>
      <p:pic>
        <p:nvPicPr>
          <p:cNvPr id="4" name="Grafik 3"/>
          <p:cNvPicPr>
            <a:picLocks noChangeAspect="1"/>
          </p:cNvPicPr>
          <p:nvPr/>
        </p:nvPicPr>
        <p:blipFill>
          <a:blip r:embed="rId2"/>
          <a:stretch>
            <a:fillRect/>
          </a:stretch>
        </p:blipFill>
        <p:spPr>
          <a:xfrm>
            <a:off x="5153891" y="79461"/>
            <a:ext cx="4708669" cy="6663360"/>
          </a:xfrm>
          <a:prstGeom prst="rect">
            <a:avLst/>
          </a:prstGeom>
        </p:spPr>
      </p:pic>
      <p:pic>
        <p:nvPicPr>
          <p:cNvPr id="5" name="Grafik 4"/>
          <p:cNvPicPr>
            <a:picLocks noChangeAspect="1"/>
          </p:cNvPicPr>
          <p:nvPr/>
        </p:nvPicPr>
        <p:blipFill>
          <a:blip r:embed="rId3"/>
          <a:stretch>
            <a:fillRect/>
          </a:stretch>
        </p:blipFill>
        <p:spPr>
          <a:xfrm>
            <a:off x="132216" y="84398"/>
            <a:ext cx="4707638" cy="6661902"/>
          </a:xfrm>
          <a:prstGeom prst="rect">
            <a:avLst/>
          </a:prstGeom>
        </p:spPr>
      </p:pic>
      <p:pic>
        <p:nvPicPr>
          <p:cNvPr id="6" name="Grafik 5">
            <a:extLst>
              <a:ext uri="{FF2B5EF4-FFF2-40B4-BE49-F238E27FC236}">
                <a16:creationId xmlns:a16="http://schemas.microsoft.com/office/drawing/2014/main" id="{21868E03-793E-4A3A-9DC5-B8CC58CBC3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1756" y="6116320"/>
            <a:ext cx="1956665" cy="630844"/>
          </a:xfrm>
          <a:prstGeom prst="rect">
            <a:avLst/>
          </a:prstGeom>
          <a:solidFill>
            <a:schemeClr val="accent1">
              <a:lumMod val="40000"/>
              <a:lumOff val="60000"/>
            </a:schemeClr>
          </a:solidFill>
        </p:spPr>
      </p:pic>
    </p:spTree>
    <p:extLst>
      <p:ext uri="{BB962C8B-B14F-4D97-AF65-F5344CB8AC3E}">
        <p14:creationId xmlns:p14="http://schemas.microsoft.com/office/powerpoint/2010/main" val="1697564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4E366E-272A-409E-840F-9A6A64A9E3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F6CFF07-D953-4F9C-9A0E-E0A6AACB61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13" name="Freeform: Shape 12">
            <a:extLst>
              <a:ext uri="{FF2B5EF4-FFF2-40B4-BE49-F238E27FC236}">
                <a16:creationId xmlns:a16="http://schemas.microsoft.com/office/drawing/2014/main" id="{DAA4FEEE-0B5F-41BF-825D-60F9FB0895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1916" y="3500215"/>
            <a:ext cx="5451627" cy="1758150"/>
          </a:xfrm>
          <a:prstGeom prst="rect">
            <a:avLst/>
          </a:prstGeom>
          <a:solidFill>
            <a:schemeClr val="accent1">
              <a:lumMod val="40000"/>
              <a:lumOff val="60000"/>
            </a:schemeClr>
          </a:solidFill>
          <a:effectLst/>
        </p:spPr>
      </p:pic>
      <p:sp>
        <p:nvSpPr>
          <p:cNvPr id="15" name="Rectangle 14">
            <a:extLst>
              <a:ext uri="{FF2B5EF4-FFF2-40B4-BE49-F238E27FC236}">
                <a16:creationId xmlns:a16="http://schemas.microsoft.com/office/drawing/2014/main" id="{A721560C-E4AB-4287-A29C-3F6916794C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648930" y="629267"/>
            <a:ext cx="9252154" cy="1016654"/>
          </a:xfrm>
        </p:spPr>
        <p:txBody>
          <a:bodyPr>
            <a:normAutofit/>
          </a:bodyPr>
          <a:lstStyle/>
          <a:p>
            <a:r>
              <a:rPr lang="de-DE">
                <a:solidFill>
                  <a:srgbClr val="EBEBEB"/>
                </a:solidFill>
              </a:rPr>
              <a:t>Thanks for your attention</a:t>
            </a:r>
          </a:p>
        </p:txBody>
      </p:sp>
      <p:sp>
        <p:nvSpPr>
          <p:cNvPr id="3" name="Inhaltsplatzhalter 2"/>
          <p:cNvSpPr>
            <a:spLocks noGrp="1"/>
          </p:cNvSpPr>
          <p:nvPr>
            <p:ph idx="1"/>
          </p:nvPr>
        </p:nvSpPr>
        <p:spPr>
          <a:xfrm>
            <a:off x="648931" y="2548281"/>
            <a:ext cx="5122606" cy="3658689"/>
          </a:xfrm>
        </p:spPr>
        <p:txBody>
          <a:bodyPr>
            <a:normAutofit lnSpcReduction="10000"/>
          </a:bodyPr>
          <a:lstStyle/>
          <a:p>
            <a:endParaRPr lang="de-DE" dirty="0"/>
          </a:p>
          <a:p>
            <a:pPr marL="0" indent="0">
              <a:buNone/>
            </a:pPr>
            <a:r>
              <a:rPr lang="de-DE" b="1" i="1" dirty="0"/>
              <a:t>Dr. med. Ralph Meyers</a:t>
            </a:r>
          </a:p>
          <a:p>
            <a:pPr marL="0" indent="0">
              <a:buNone/>
            </a:pPr>
            <a:r>
              <a:rPr lang="de-DE" dirty="0"/>
              <a:t>Consultant </a:t>
            </a:r>
            <a:r>
              <a:rPr lang="de-DE" dirty="0" err="1"/>
              <a:t>for</a:t>
            </a:r>
            <a:r>
              <a:rPr lang="de-DE" dirty="0"/>
              <a:t> Child and </a:t>
            </a:r>
            <a:r>
              <a:rPr lang="de-DE" dirty="0" err="1"/>
              <a:t>Adolescent</a:t>
            </a:r>
            <a:r>
              <a:rPr lang="de-DE" dirty="0"/>
              <a:t> </a:t>
            </a:r>
            <a:r>
              <a:rPr lang="de-DE" dirty="0" err="1"/>
              <a:t>Psychiatry</a:t>
            </a:r>
            <a:r>
              <a:rPr lang="de-DE" dirty="0"/>
              <a:t>, </a:t>
            </a:r>
            <a:r>
              <a:rPr lang="de-DE" dirty="0" err="1"/>
              <a:t>Psychotherapy</a:t>
            </a:r>
            <a:endParaRPr lang="de-DE" dirty="0"/>
          </a:p>
          <a:p>
            <a:pPr marL="0" indent="0">
              <a:buNone/>
            </a:pPr>
            <a:r>
              <a:rPr lang="de-DE" dirty="0"/>
              <a:t>Member </a:t>
            </a:r>
            <a:r>
              <a:rPr lang="de-DE" dirty="0" err="1"/>
              <a:t>of</a:t>
            </a:r>
            <a:r>
              <a:rPr lang="de-DE" dirty="0"/>
              <a:t> TGD, ZGD,BKJPP,DGKJP</a:t>
            </a:r>
          </a:p>
          <a:p>
            <a:pPr marL="0" indent="0">
              <a:buNone/>
            </a:pPr>
            <a:r>
              <a:rPr lang="de-DE" dirty="0"/>
              <a:t>Member </a:t>
            </a:r>
            <a:r>
              <a:rPr lang="de-DE" dirty="0" err="1"/>
              <a:t>of</a:t>
            </a:r>
            <a:r>
              <a:rPr lang="de-DE" dirty="0"/>
              <a:t> </a:t>
            </a:r>
            <a:r>
              <a:rPr lang="de-DE" dirty="0" err="1"/>
              <a:t>Ethics</a:t>
            </a:r>
            <a:r>
              <a:rPr lang="de-DE" dirty="0"/>
              <a:t> </a:t>
            </a:r>
            <a:r>
              <a:rPr lang="de-DE" dirty="0" err="1"/>
              <a:t>Commission</a:t>
            </a:r>
            <a:r>
              <a:rPr lang="de-DE" dirty="0"/>
              <a:t> </a:t>
            </a:r>
            <a:r>
              <a:rPr lang="de-DE" dirty="0" err="1"/>
              <a:t>of</a:t>
            </a:r>
            <a:r>
              <a:rPr lang="de-DE" dirty="0"/>
              <a:t> </a:t>
            </a:r>
            <a:r>
              <a:rPr lang="de-DE" dirty="0" err="1"/>
              <a:t>the</a:t>
            </a:r>
            <a:r>
              <a:rPr lang="de-DE" dirty="0"/>
              <a:t> Medical </a:t>
            </a:r>
            <a:r>
              <a:rPr lang="de-DE" dirty="0" err="1"/>
              <a:t>Association</a:t>
            </a:r>
            <a:r>
              <a:rPr lang="de-DE" dirty="0"/>
              <a:t> – Westfalen-Lippe and University Muenster</a:t>
            </a:r>
          </a:p>
          <a:p>
            <a:pPr marL="0" indent="0">
              <a:buNone/>
            </a:pPr>
            <a:r>
              <a:rPr lang="de-DE" dirty="0" err="1"/>
              <a:t>Leading</a:t>
            </a:r>
            <a:r>
              <a:rPr lang="de-DE" dirty="0"/>
              <a:t> Investigator, Consultant </a:t>
            </a:r>
            <a:r>
              <a:rPr lang="de-DE" dirty="0" err="1"/>
              <a:t>for</a:t>
            </a:r>
            <a:r>
              <a:rPr lang="de-DE" dirty="0"/>
              <a:t> KVWL (</a:t>
            </a:r>
            <a:r>
              <a:rPr lang="de-DE" dirty="0" err="1"/>
              <a:t>PharmPro</a:t>
            </a:r>
            <a:r>
              <a:rPr lang="de-DE" dirty="0"/>
              <a:t>)</a:t>
            </a:r>
          </a:p>
          <a:p>
            <a:pPr marL="0" indent="0">
              <a:buNone/>
            </a:pPr>
            <a:endParaRPr lang="de-DE" dirty="0"/>
          </a:p>
        </p:txBody>
      </p:sp>
    </p:spTree>
    <p:extLst>
      <p:ext uri="{BB962C8B-B14F-4D97-AF65-F5344CB8AC3E}">
        <p14:creationId xmlns:p14="http://schemas.microsoft.com/office/powerpoint/2010/main" val="178829589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8000"/>
            <a:ext cx="9404723" cy="1400530"/>
          </a:xfrm>
        </p:spPr>
        <p:txBody>
          <a:bodyPr/>
          <a:lstStyle/>
          <a:p>
            <a:r>
              <a:rPr lang="de-DE"/>
              <a:t>Opatus CPTA</a:t>
            </a:r>
            <a:endParaRPr lang="de-DE" dirty="0"/>
          </a:p>
        </p:txBody>
      </p:sp>
      <p:sp>
        <p:nvSpPr>
          <p:cNvPr id="3" name="Inhaltsplatzhalter 2"/>
          <p:cNvSpPr>
            <a:spLocks noGrp="1"/>
          </p:cNvSpPr>
          <p:nvPr>
            <p:ph idx="1"/>
          </p:nvPr>
        </p:nvSpPr>
        <p:spPr>
          <a:xfrm>
            <a:off x="1103312" y="2052918"/>
            <a:ext cx="9099088" cy="4195481"/>
          </a:xfrm>
        </p:spPr>
        <p:txBody>
          <a:bodyPr/>
          <a:lstStyle/>
          <a:p>
            <a:r>
              <a:rPr lang="en-GB"/>
              <a:t>The Opatus CPTA, developed by Opatus (www.opatus.se) is a mobile test measuring inattention, impulsivity, motor activity and reaction time used for diagnostic procedures in ADHD and in follow up diagnostics during therapy. It can also be used for therapy control in for example Parkinson`s disease, Mind fatigue or dementia.</a:t>
            </a:r>
          </a:p>
          <a:p>
            <a:endParaRPr lang="en-GB"/>
          </a:p>
          <a:p>
            <a:r>
              <a:rPr lang="en-GB"/>
              <a:t>There are 5 different versions for different groups of age:</a:t>
            </a:r>
          </a:p>
          <a:p>
            <a:r>
              <a:rPr lang="en-GB"/>
              <a:t>- toddler  3-6 years                         - adult 18-60 years</a:t>
            </a:r>
          </a:p>
          <a:p>
            <a:r>
              <a:rPr lang="en-GB"/>
              <a:t>- child 6-12 years                            - senior &gt;60 years</a:t>
            </a:r>
          </a:p>
          <a:p>
            <a:r>
              <a:rPr lang="en-GB"/>
              <a:t>- adolescent 12-18 years</a:t>
            </a:r>
            <a:endParaRPr lang="en-GB" dirty="0"/>
          </a:p>
        </p:txBody>
      </p:sp>
      <p:pic>
        <p:nvPicPr>
          <p:cNvPr id="4" name="Grafik 3">
            <a:extLst>
              <a:ext uri="{FF2B5EF4-FFF2-40B4-BE49-F238E27FC236}">
                <a16:creationId xmlns:a16="http://schemas.microsoft.com/office/drawing/2014/main" id="{B678465C-3901-4B51-8F2D-D27F4E787D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443" y="5476240"/>
            <a:ext cx="3941978" cy="1270924"/>
          </a:xfrm>
          <a:prstGeom prst="rect">
            <a:avLst/>
          </a:prstGeom>
          <a:solidFill>
            <a:schemeClr val="accent1">
              <a:lumMod val="40000"/>
              <a:lumOff val="60000"/>
            </a:schemeClr>
          </a:solidFill>
        </p:spPr>
      </p:pic>
    </p:spTree>
    <p:extLst>
      <p:ext uri="{BB962C8B-B14F-4D97-AF65-F5344CB8AC3E}">
        <p14:creationId xmlns:p14="http://schemas.microsoft.com/office/powerpoint/2010/main" val="411427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03312" y="452718"/>
            <a:ext cx="8946541" cy="5795681"/>
          </a:xfrm>
        </p:spPr>
        <p:txBody>
          <a:bodyPr/>
          <a:lstStyle/>
          <a:p>
            <a:pPr lvl="1"/>
            <a:endParaRPr lang="en-GB" dirty="0"/>
          </a:p>
          <a:p>
            <a:pPr lvl="1"/>
            <a:r>
              <a:rPr lang="en-GB" dirty="0"/>
              <a:t>The tool is currently under evaluation in several European countries.</a:t>
            </a:r>
          </a:p>
          <a:p>
            <a:pPr lvl="1"/>
            <a:r>
              <a:rPr lang="en-GB" dirty="0"/>
              <a:t>Scientific projects may be eligible for free use, contact Opatus</a:t>
            </a:r>
          </a:p>
          <a:p>
            <a:pPr lvl="1"/>
            <a:r>
              <a:rPr lang="en-GB" dirty="0"/>
              <a:t>Runs on iPod, iPhone and iPad. Free download from App Store. </a:t>
            </a:r>
          </a:p>
          <a:p>
            <a:pPr lvl="1"/>
            <a:r>
              <a:rPr lang="en-GB" dirty="0"/>
              <a:t>A subset of the results is available on the device immediately after test.</a:t>
            </a:r>
          </a:p>
          <a:p>
            <a:pPr lvl="1"/>
            <a:r>
              <a:rPr lang="en-GB" dirty="0"/>
              <a:t>A comprehensive graphic report is available for registered users via a Web portal. Pay-per-use, no fixed fees. Invoiced monthly. </a:t>
            </a:r>
          </a:p>
          <a:p>
            <a:pPr lvl="1"/>
            <a:r>
              <a:rPr lang="en-GB" dirty="0"/>
              <a:t>The test is mobile and can be used in realistic environments</a:t>
            </a:r>
          </a:p>
          <a:p>
            <a:pPr lvl="1"/>
            <a:r>
              <a:rPr lang="en-GB" dirty="0"/>
              <a:t>The patient needs a minimum of management during the test. This opens for simultaneously testing of multiple patients (requires iPods).</a:t>
            </a:r>
            <a:br>
              <a:rPr lang="en-GB" dirty="0"/>
            </a:br>
            <a:r>
              <a:rPr lang="en-GB" dirty="0"/>
              <a:t>This saves time and cost of personnel.</a:t>
            </a:r>
          </a:p>
          <a:p>
            <a:pPr lvl="1"/>
            <a:r>
              <a:rPr lang="en-GB" dirty="0"/>
              <a:t>Some patients will be able to have their test done at home and can present it later to their consultant.</a:t>
            </a:r>
          </a:p>
          <a:p>
            <a:endParaRPr lang="en-GB" dirty="0"/>
          </a:p>
          <a:p>
            <a:endParaRPr lang="en-GB" dirty="0"/>
          </a:p>
          <a:p>
            <a:endParaRPr lang="en-GB" dirty="0"/>
          </a:p>
        </p:txBody>
      </p:sp>
      <p:pic>
        <p:nvPicPr>
          <p:cNvPr id="4" name="Grafik 3">
            <a:extLst>
              <a:ext uri="{FF2B5EF4-FFF2-40B4-BE49-F238E27FC236}">
                <a16:creationId xmlns:a16="http://schemas.microsoft.com/office/drawing/2014/main" id="{B65CFF1C-83B4-4AB2-89B2-557FAE555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4856" y="5295180"/>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83314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2C6ECA6-CE29-3C44-B5CC-D3665C75B841}"/>
              </a:ext>
            </a:extLst>
          </p:cNvPr>
          <p:cNvPicPr>
            <a:picLocks noChangeAspect="1"/>
          </p:cNvPicPr>
          <p:nvPr/>
        </p:nvPicPr>
        <p:blipFill>
          <a:blip r:embed="rId2"/>
          <a:stretch>
            <a:fillRect/>
          </a:stretch>
        </p:blipFill>
        <p:spPr>
          <a:xfrm>
            <a:off x="223264" y="108000"/>
            <a:ext cx="4714875" cy="6683375"/>
          </a:xfrm>
          <a:prstGeom prst="rect">
            <a:avLst/>
          </a:prstGeom>
          <a:solidFill>
            <a:schemeClr val="tx1"/>
          </a:solidFill>
        </p:spPr>
      </p:pic>
      <p:pic>
        <p:nvPicPr>
          <p:cNvPr id="9" name="Platshållare för innehåll 8">
            <a:extLst>
              <a:ext uri="{FF2B5EF4-FFF2-40B4-BE49-F238E27FC236}">
                <a16:creationId xmlns:a16="http://schemas.microsoft.com/office/drawing/2014/main" id="{0E4B797C-3CC4-7640-9224-AC7BE6585E26}"/>
              </a:ext>
            </a:extLst>
          </p:cNvPr>
          <p:cNvPicPr>
            <a:picLocks noGrp="1" noChangeAspect="1"/>
          </p:cNvPicPr>
          <p:nvPr>
            <p:ph idx="1"/>
          </p:nvPr>
        </p:nvPicPr>
        <p:blipFill>
          <a:blip r:embed="rId3"/>
          <a:stretch>
            <a:fillRect/>
          </a:stretch>
        </p:blipFill>
        <p:spPr>
          <a:xfrm>
            <a:off x="5112068" y="1304276"/>
            <a:ext cx="6934200" cy="4800600"/>
          </a:xfrm>
        </p:spPr>
      </p:pic>
      <p:pic>
        <p:nvPicPr>
          <p:cNvPr id="4" name="Grafik 3">
            <a:extLst>
              <a:ext uri="{FF2B5EF4-FFF2-40B4-BE49-F238E27FC236}">
                <a16:creationId xmlns:a16="http://schemas.microsoft.com/office/drawing/2014/main" id="{4D63323C-D367-462C-9C0E-33BC891D05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9127" y="6231307"/>
            <a:ext cx="1737141" cy="560068"/>
          </a:xfrm>
          <a:prstGeom prst="rect">
            <a:avLst/>
          </a:prstGeom>
          <a:solidFill>
            <a:schemeClr val="accent1">
              <a:lumMod val="40000"/>
              <a:lumOff val="60000"/>
            </a:schemeClr>
          </a:solidFill>
        </p:spPr>
      </p:pic>
    </p:spTree>
    <p:extLst>
      <p:ext uri="{BB962C8B-B14F-4D97-AF65-F5344CB8AC3E}">
        <p14:creationId xmlns:p14="http://schemas.microsoft.com/office/powerpoint/2010/main" val="427915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898F51F-29C0-3743-BC7E-4EF007DE9EC2}"/>
              </a:ext>
            </a:extLst>
          </p:cNvPr>
          <p:cNvPicPr>
            <a:picLocks noChangeAspect="1"/>
          </p:cNvPicPr>
          <p:nvPr/>
        </p:nvPicPr>
        <p:blipFill>
          <a:blip r:embed="rId2"/>
          <a:stretch>
            <a:fillRect/>
          </a:stretch>
        </p:blipFill>
        <p:spPr>
          <a:xfrm>
            <a:off x="1440000" y="720000"/>
            <a:ext cx="8420100" cy="5829300"/>
          </a:xfrm>
          <a:prstGeom prst="rect">
            <a:avLst/>
          </a:prstGeom>
        </p:spPr>
      </p:pic>
      <p:pic>
        <p:nvPicPr>
          <p:cNvPr id="4" name="Grafik 3">
            <a:extLst>
              <a:ext uri="{FF2B5EF4-FFF2-40B4-BE49-F238E27FC236}">
                <a16:creationId xmlns:a16="http://schemas.microsoft.com/office/drawing/2014/main" id="{58763BDD-2544-488F-9263-E8C494716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7857" y="5887976"/>
            <a:ext cx="2051204" cy="661324"/>
          </a:xfrm>
          <a:prstGeom prst="rect">
            <a:avLst/>
          </a:prstGeom>
          <a:solidFill>
            <a:schemeClr val="accent1">
              <a:lumMod val="40000"/>
              <a:lumOff val="60000"/>
            </a:schemeClr>
          </a:solidFill>
        </p:spPr>
      </p:pic>
    </p:spTree>
    <p:extLst>
      <p:ext uri="{BB962C8B-B14F-4D97-AF65-F5344CB8AC3E}">
        <p14:creationId xmlns:p14="http://schemas.microsoft.com/office/powerpoint/2010/main" val="204781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B9CA389-C775-504A-9637-5E2009E19CAE}"/>
              </a:ext>
            </a:extLst>
          </p:cNvPr>
          <p:cNvPicPr>
            <a:picLocks noChangeAspect="1"/>
          </p:cNvPicPr>
          <p:nvPr/>
        </p:nvPicPr>
        <p:blipFill>
          <a:blip r:embed="rId2"/>
          <a:stretch>
            <a:fillRect/>
          </a:stretch>
        </p:blipFill>
        <p:spPr>
          <a:xfrm>
            <a:off x="1440000" y="720000"/>
            <a:ext cx="8420100" cy="5829300"/>
          </a:xfrm>
          <a:prstGeom prst="rect">
            <a:avLst/>
          </a:prstGeom>
        </p:spPr>
      </p:pic>
      <p:pic>
        <p:nvPicPr>
          <p:cNvPr id="3" name="Grafik 2">
            <a:extLst>
              <a:ext uri="{FF2B5EF4-FFF2-40B4-BE49-F238E27FC236}">
                <a16:creationId xmlns:a16="http://schemas.microsoft.com/office/drawing/2014/main" id="{C29C5CEA-F875-406A-9523-9BBB461568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6111" y="5867656"/>
            <a:ext cx="2114230" cy="681644"/>
          </a:xfrm>
          <a:prstGeom prst="rect">
            <a:avLst/>
          </a:prstGeom>
          <a:solidFill>
            <a:schemeClr val="accent1">
              <a:lumMod val="40000"/>
              <a:lumOff val="60000"/>
            </a:schemeClr>
          </a:solidFill>
        </p:spPr>
      </p:pic>
    </p:spTree>
    <p:extLst>
      <p:ext uri="{BB962C8B-B14F-4D97-AF65-F5344CB8AC3E}">
        <p14:creationId xmlns:p14="http://schemas.microsoft.com/office/powerpoint/2010/main" val="270840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Why</a:t>
            </a:r>
            <a:r>
              <a:rPr lang="de-DE" dirty="0"/>
              <a:t> </a:t>
            </a:r>
            <a:r>
              <a:rPr lang="de-DE" dirty="0" err="1"/>
              <a:t>is</a:t>
            </a:r>
            <a:r>
              <a:rPr lang="de-DE" dirty="0"/>
              <a:t> </a:t>
            </a:r>
            <a:r>
              <a:rPr lang="de-DE" dirty="0" err="1"/>
              <a:t>this</a:t>
            </a:r>
            <a:r>
              <a:rPr lang="de-DE" dirty="0"/>
              <a:t> </a:t>
            </a:r>
            <a:r>
              <a:rPr lang="de-DE" dirty="0" err="1"/>
              <a:t>kind</a:t>
            </a:r>
            <a:r>
              <a:rPr lang="de-DE" dirty="0"/>
              <a:t> </a:t>
            </a:r>
            <a:r>
              <a:rPr lang="de-DE" dirty="0" err="1"/>
              <a:t>of</a:t>
            </a:r>
            <a:r>
              <a:rPr lang="de-DE" dirty="0"/>
              <a:t> </a:t>
            </a:r>
            <a:r>
              <a:rPr lang="de-DE" dirty="0" err="1"/>
              <a:t>test</a:t>
            </a:r>
            <a:r>
              <a:rPr lang="de-DE" dirty="0"/>
              <a:t> an </a:t>
            </a:r>
            <a:r>
              <a:rPr lang="de-DE" dirty="0" err="1"/>
              <a:t>important</a:t>
            </a:r>
            <a:r>
              <a:rPr lang="de-DE" dirty="0"/>
              <a:t> </a:t>
            </a:r>
            <a:r>
              <a:rPr lang="de-DE" dirty="0" err="1"/>
              <a:t>part</a:t>
            </a:r>
            <a:r>
              <a:rPr lang="de-DE" dirty="0"/>
              <a:t> </a:t>
            </a:r>
            <a:r>
              <a:rPr lang="de-DE" dirty="0" err="1"/>
              <a:t>for</a:t>
            </a:r>
            <a:r>
              <a:rPr lang="de-DE" dirty="0"/>
              <a:t> </a:t>
            </a:r>
            <a:r>
              <a:rPr lang="de-DE" dirty="0" err="1"/>
              <a:t>the</a:t>
            </a:r>
            <a:r>
              <a:rPr lang="de-DE" dirty="0"/>
              <a:t> </a:t>
            </a:r>
            <a:r>
              <a:rPr lang="de-DE" dirty="0" err="1"/>
              <a:t>clinician</a:t>
            </a:r>
            <a:r>
              <a:rPr lang="de-DE" dirty="0"/>
              <a:t>?</a:t>
            </a:r>
          </a:p>
        </p:txBody>
      </p:sp>
      <p:sp>
        <p:nvSpPr>
          <p:cNvPr id="3" name="Inhaltsplatzhalter 2"/>
          <p:cNvSpPr>
            <a:spLocks noGrp="1"/>
          </p:cNvSpPr>
          <p:nvPr>
            <p:ph idx="1"/>
          </p:nvPr>
        </p:nvSpPr>
        <p:spPr/>
        <p:txBody>
          <a:bodyPr/>
          <a:lstStyle/>
          <a:p>
            <a:endParaRPr lang="de-DE" dirty="0"/>
          </a:p>
          <a:p>
            <a:r>
              <a:rPr lang="de-DE" sz="2800" dirty="0" err="1"/>
              <a:t>We</a:t>
            </a:r>
            <a:r>
              <a:rPr lang="de-DE" sz="2800" dirty="0"/>
              <a:t> will </a:t>
            </a:r>
            <a:r>
              <a:rPr lang="de-DE" sz="2800" dirty="0" err="1"/>
              <a:t>be</a:t>
            </a:r>
            <a:r>
              <a:rPr lang="de-DE" sz="2800" dirty="0"/>
              <a:t> </a:t>
            </a:r>
            <a:r>
              <a:rPr lang="de-DE" sz="2800" dirty="0" err="1"/>
              <a:t>able</a:t>
            </a:r>
            <a:r>
              <a:rPr lang="de-DE" sz="2800" dirty="0"/>
              <a:t> </a:t>
            </a:r>
            <a:r>
              <a:rPr lang="de-DE" sz="2800" dirty="0" err="1"/>
              <a:t>to</a:t>
            </a:r>
            <a:r>
              <a:rPr lang="de-DE" sz="2800" dirty="0"/>
              <a:t> </a:t>
            </a:r>
            <a:r>
              <a:rPr lang="de-DE" sz="2800" dirty="0" err="1"/>
              <a:t>acchieve</a:t>
            </a:r>
            <a:r>
              <a:rPr lang="de-DE" sz="2800" dirty="0"/>
              <a:t> a </a:t>
            </a:r>
            <a:r>
              <a:rPr lang="de-DE" sz="2800" dirty="0" err="1"/>
              <a:t>more</a:t>
            </a:r>
            <a:r>
              <a:rPr lang="de-DE" sz="2800" dirty="0"/>
              <a:t> </a:t>
            </a:r>
            <a:r>
              <a:rPr lang="de-DE" sz="2800" dirty="0" err="1"/>
              <a:t>accurate</a:t>
            </a:r>
            <a:r>
              <a:rPr lang="de-DE" sz="2800" dirty="0"/>
              <a:t> </a:t>
            </a:r>
            <a:r>
              <a:rPr lang="de-DE" sz="2800" dirty="0" err="1"/>
              <a:t>diagnosis</a:t>
            </a:r>
            <a:endParaRPr lang="de-DE" sz="2800" dirty="0"/>
          </a:p>
          <a:p>
            <a:r>
              <a:rPr lang="de-DE" sz="2800" dirty="0" err="1"/>
              <a:t>We</a:t>
            </a:r>
            <a:r>
              <a:rPr lang="de-DE" sz="2800" dirty="0"/>
              <a:t> will </a:t>
            </a:r>
            <a:r>
              <a:rPr lang="de-DE" sz="2800" dirty="0" err="1"/>
              <a:t>be</a:t>
            </a:r>
            <a:r>
              <a:rPr lang="de-DE" sz="2800" dirty="0"/>
              <a:t> </a:t>
            </a:r>
            <a:r>
              <a:rPr lang="de-DE" sz="2800" dirty="0" err="1"/>
              <a:t>able</a:t>
            </a:r>
            <a:r>
              <a:rPr lang="de-DE" sz="2800" dirty="0"/>
              <a:t> </a:t>
            </a:r>
            <a:r>
              <a:rPr lang="de-DE" sz="2800" dirty="0" err="1"/>
              <a:t>to</a:t>
            </a:r>
            <a:r>
              <a:rPr lang="de-DE" sz="2800" dirty="0"/>
              <a:t> </a:t>
            </a:r>
            <a:r>
              <a:rPr lang="de-DE" sz="2800" dirty="0" err="1"/>
              <a:t>adjust</a:t>
            </a:r>
            <a:r>
              <a:rPr lang="de-DE" sz="2800" dirty="0"/>
              <a:t> </a:t>
            </a:r>
            <a:r>
              <a:rPr lang="de-DE" sz="2800" dirty="0" err="1"/>
              <a:t>our</a:t>
            </a:r>
            <a:r>
              <a:rPr lang="de-DE" sz="2800" dirty="0"/>
              <a:t> </a:t>
            </a:r>
            <a:r>
              <a:rPr lang="de-DE" sz="2800" dirty="0" err="1"/>
              <a:t>treatment</a:t>
            </a:r>
            <a:r>
              <a:rPr lang="de-DE" sz="2800" dirty="0"/>
              <a:t> </a:t>
            </a:r>
            <a:r>
              <a:rPr lang="de-DE" sz="2800" dirty="0" err="1"/>
              <a:t>better</a:t>
            </a:r>
            <a:endParaRPr lang="de-DE" sz="2800" dirty="0"/>
          </a:p>
          <a:p>
            <a:r>
              <a:rPr lang="de-DE" sz="2800" dirty="0" err="1"/>
              <a:t>We</a:t>
            </a:r>
            <a:r>
              <a:rPr lang="de-DE" sz="2800" dirty="0"/>
              <a:t> will </a:t>
            </a:r>
            <a:r>
              <a:rPr lang="de-DE" sz="2800" dirty="0" err="1"/>
              <a:t>get</a:t>
            </a:r>
            <a:r>
              <a:rPr lang="de-DE" sz="2800" dirty="0"/>
              <a:t> </a:t>
            </a:r>
            <a:r>
              <a:rPr lang="de-DE" sz="2800" dirty="0" err="1"/>
              <a:t>better</a:t>
            </a:r>
            <a:r>
              <a:rPr lang="de-DE" sz="2800" dirty="0"/>
              <a:t> </a:t>
            </a:r>
            <a:r>
              <a:rPr lang="de-DE" sz="2800" dirty="0" err="1"/>
              <a:t>long</a:t>
            </a:r>
            <a:r>
              <a:rPr lang="de-DE" sz="2800" dirty="0"/>
              <a:t> </a:t>
            </a:r>
            <a:r>
              <a:rPr lang="de-DE" sz="2800" dirty="0" err="1"/>
              <a:t>term</a:t>
            </a:r>
            <a:r>
              <a:rPr lang="de-DE" sz="2800" dirty="0"/>
              <a:t> </a:t>
            </a:r>
            <a:r>
              <a:rPr lang="de-DE" sz="2800" dirty="0" err="1"/>
              <a:t>outcomes</a:t>
            </a:r>
            <a:r>
              <a:rPr lang="de-DE" sz="2800" dirty="0"/>
              <a:t> </a:t>
            </a:r>
            <a:r>
              <a:rPr lang="de-DE" sz="2800" dirty="0" err="1"/>
              <a:t>for</a:t>
            </a:r>
            <a:r>
              <a:rPr lang="de-DE" sz="2800" dirty="0"/>
              <a:t> </a:t>
            </a:r>
            <a:r>
              <a:rPr lang="de-DE" sz="2800" dirty="0" err="1"/>
              <a:t>our</a:t>
            </a:r>
            <a:r>
              <a:rPr lang="de-DE" sz="2800" dirty="0"/>
              <a:t> </a:t>
            </a:r>
            <a:r>
              <a:rPr lang="de-DE" sz="2800" dirty="0" err="1"/>
              <a:t>patients</a:t>
            </a:r>
            <a:r>
              <a:rPr lang="de-DE" sz="2800" dirty="0"/>
              <a:t>, </a:t>
            </a:r>
            <a:r>
              <a:rPr lang="de-DE" sz="2800" dirty="0" err="1"/>
              <a:t>meaning</a:t>
            </a:r>
            <a:r>
              <a:rPr lang="de-DE" sz="2800" dirty="0"/>
              <a:t> </a:t>
            </a:r>
            <a:r>
              <a:rPr lang="de-DE" sz="2800" dirty="0" err="1"/>
              <a:t>to</a:t>
            </a:r>
            <a:r>
              <a:rPr lang="de-DE" sz="2800" dirty="0"/>
              <a:t> </a:t>
            </a:r>
            <a:r>
              <a:rPr lang="de-DE" sz="2800" dirty="0" err="1"/>
              <a:t>reach</a:t>
            </a:r>
            <a:r>
              <a:rPr lang="de-DE" sz="2800" dirty="0"/>
              <a:t> </a:t>
            </a:r>
            <a:r>
              <a:rPr lang="de-DE" sz="2800" dirty="0" err="1"/>
              <a:t>even</a:t>
            </a:r>
            <a:r>
              <a:rPr lang="de-DE" sz="2800" dirty="0"/>
              <a:t> </a:t>
            </a:r>
            <a:r>
              <a:rPr lang="de-DE" sz="2800" dirty="0" err="1"/>
              <a:t>the</a:t>
            </a:r>
            <a:r>
              <a:rPr lang="de-DE" sz="2800" dirty="0"/>
              <a:t> </a:t>
            </a:r>
            <a:r>
              <a:rPr lang="de-DE" sz="2800" dirty="0" err="1"/>
              <a:t>outgrowing</a:t>
            </a:r>
            <a:r>
              <a:rPr lang="de-DE" sz="2800" dirty="0"/>
              <a:t> </a:t>
            </a:r>
            <a:r>
              <a:rPr lang="de-DE" sz="2800" dirty="0" err="1"/>
              <a:t>of</a:t>
            </a:r>
            <a:r>
              <a:rPr lang="de-DE" sz="2800" dirty="0"/>
              <a:t> ADHD </a:t>
            </a:r>
            <a:r>
              <a:rPr lang="de-DE" sz="2800" dirty="0" err="1"/>
              <a:t>with</a:t>
            </a:r>
            <a:r>
              <a:rPr lang="de-DE" sz="2800" dirty="0"/>
              <a:t> </a:t>
            </a:r>
            <a:r>
              <a:rPr lang="de-DE" sz="2800" dirty="0" err="1"/>
              <a:t>good</a:t>
            </a:r>
            <a:r>
              <a:rPr lang="de-DE" sz="2800" dirty="0"/>
              <a:t> </a:t>
            </a:r>
            <a:r>
              <a:rPr lang="de-DE" sz="2800" dirty="0" err="1"/>
              <a:t>clinical</a:t>
            </a:r>
            <a:r>
              <a:rPr lang="de-DE" sz="2800" dirty="0"/>
              <a:t> </a:t>
            </a:r>
            <a:r>
              <a:rPr lang="de-DE" sz="2800" dirty="0" err="1"/>
              <a:t>practice</a:t>
            </a:r>
            <a:endParaRPr lang="de-DE" sz="2800" dirty="0"/>
          </a:p>
        </p:txBody>
      </p:sp>
      <p:pic>
        <p:nvPicPr>
          <p:cNvPr id="4" name="Grafik 3">
            <a:extLst>
              <a:ext uri="{FF2B5EF4-FFF2-40B4-BE49-F238E27FC236}">
                <a16:creationId xmlns:a16="http://schemas.microsoft.com/office/drawing/2014/main" id="{86CBBAE5-BF38-4A21-B67C-F8F22B18AC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160" y="5408154"/>
            <a:ext cx="4216181" cy="1359329"/>
          </a:xfrm>
          <a:prstGeom prst="rect">
            <a:avLst/>
          </a:prstGeom>
          <a:solidFill>
            <a:schemeClr val="accent1">
              <a:lumMod val="40000"/>
              <a:lumOff val="60000"/>
            </a:schemeClr>
          </a:solidFill>
        </p:spPr>
      </p:pic>
    </p:spTree>
    <p:extLst>
      <p:ext uri="{BB962C8B-B14F-4D97-AF65-F5344CB8AC3E}">
        <p14:creationId xmlns:p14="http://schemas.microsoft.com/office/powerpoint/2010/main" val="3605294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8000"/>
            <a:ext cx="9404723" cy="1400530"/>
          </a:xfrm>
        </p:spPr>
        <p:txBody>
          <a:bodyPr/>
          <a:lstStyle/>
          <a:p>
            <a:r>
              <a:rPr lang="de-DE"/>
              <a:t>Amphetaminsulfat Recipe 2%</a:t>
            </a:r>
            <a:endParaRPr lang="de-DE" dirty="0"/>
          </a:p>
        </p:txBody>
      </p:sp>
      <p:pic>
        <p:nvPicPr>
          <p:cNvPr id="13" name="Bildobjekt 12" descr="14602_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000" y="1116000"/>
            <a:ext cx="4004945" cy="5667502"/>
          </a:xfrm>
          <a:prstGeom prst="rect">
            <a:avLst/>
          </a:prstGeom>
          <a:solidFill>
            <a:schemeClr val="tx1"/>
          </a:solidFill>
          <a:ln w="19050" cmpd="sng">
            <a:solidFill>
              <a:schemeClr val="bg1"/>
            </a:solidFill>
          </a:ln>
        </p:spPr>
      </p:pic>
      <p:pic>
        <p:nvPicPr>
          <p:cNvPr id="14" name="Bildobjekt 13" descr="14602_2.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04000" y="1116000"/>
            <a:ext cx="4004945" cy="5667502"/>
          </a:xfrm>
          <a:prstGeom prst="rect">
            <a:avLst/>
          </a:prstGeom>
          <a:solidFill>
            <a:schemeClr val="tx1"/>
          </a:solidFill>
          <a:ln w="19050" cmpd="sng">
            <a:solidFill>
              <a:schemeClr val="bg1"/>
            </a:solidFill>
          </a:ln>
        </p:spPr>
      </p:pic>
      <p:pic>
        <p:nvPicPr>
          <p:cNvPr id="15" name="Bildobjekt 14" descr="14602_3.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00000" y="1116000"/>
            <a:ext cx="4004945" cy="5667502"/>
          </a:xfrm>
          <a:prstGeom prst="rect">
            <a:avLst/>
          </a:prstGeom>
          <a:solidFill>
            <a:schemeClr val="tx1"/>
          </a:solidFill>
          <a:ln w="19050" cmpd="sng">
            <a:solidFill>
              <a:schemeClr val="bg1"/>
            </a:solidFill>
          </a:ln>
        </p:spPr>
      </p:pic>
      <p:pic>
        <p:nvPicPr>
          <p:cNvPr id="6" name="Grafik 5">
            <a:extLst>
              <a:ext uri="{FF2B5EF4-FFF2-40B4-BE49-F238E27FC236}">
                <a16:creationId xmlns:a16="http://schemas.microsoft.com/office/drawing/2014/main" id="{9326DCB5-A950-4E0E-B314-6895BE71CD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8852" y="182880"/>
            <a:ext cx="2208769" cy="712124"/>
          </a:xfrm>
          <a:prstGeom prst="rect">
            <a:avLst/>
          </a:prstGeom>
          <a:solidFill>
            <a:schemeClr val="accent1">
              <a:lumMod val="40000"/>
              <a:lumOff val="60000"/>
            </a:schemeClr>
          </a:solidFill>
        </p:spPr>
      </p:pic>
    </p:spTree>
    <p:extLst>
      <p:ext uri="{BB962C8B-B14F-4D97-AF65-F5344CB8AC3E}">
        <p14:creationId xmlns:p14="http://schemas.microsoft.com/office/powerpoint/2010/main" val="318320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8000"/>
            <a:ext cx="9404723" cy="1400530"/>
          </a:xfrm>
        </p:spPr>
        <p:txBody>
          <a:bodyPr/>
          <a:lstStyle/>
          <a:p>
            <a:r>
              <a:rPr lang="de-DE" dirty="0"/>
              <a:t>LDX „</a:t>
            </a:r>
            <a:r>
              <a:rPr lang="de-DE" dirty="0" err="1"/>
              <a:t>fine</a:t>
            </a:r>
            <a:r>
              <a:rPr lang="de-DE" dirty="0"/>
              <a:t> </a:t>
            </a:r>
            <a:r>
              <a:rPr lang="de-DE" dirty="0" err="1"/>
              <a:t>tuning</a:t>
            </a:r>
            <a:r>
              <a:rPr lang="de-DE" dirty="0"/>
              <a:t>“ 1</a:t>
            </a:r>
          </a:p>
        </p:txBody>
      </p:sp>
      <p:pic>
        <p:nvPicPr>
          <p:cNvPr id="8" name="Bildobjekt 7" descr="13126_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000" y="1116000"/>
            <a:ext cx="4004945" cy="5667502"/>
          </a:xfrm>
          <a:prstGeom prst="rect">
            <a:avLst/>
          </a:prstGeom>
          <a:solidFill>
            <a:schemeClr val="tx1"/>
          </a:solidFill>
          <a:ln w="19050" cmpd="sng">
            <a:solidFill>
              <a:schemeClr val="bg1"/>
            </a:solidFill>
          </a:ln>
        </p:spPr>
      </p:pic>
      <p:pic>
        <p:nvPicPr>
          <p:cNvPr id="9" name="Bildobjekt 8" descr="13126_2.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04000" y="1116000"/>
            <a:ext cx="4004945" cy="5667502"/>
          </a:xfrm>
          <a:prstGeom prst="rect">
            <a:avLst/>
          </a:prstGeom>
          <a:solidFill>
            <a:schemeClr val="tx1"/>
          </a:solidFill>
          <a:ln w="19050" cmpd="sng">
            <a:solidFill>
              <a:schemeClr val="bg1"/>
            </a:solidFill>
          </a:ln>
        </p:spPr>
      </p:pic>
      <p:pic>
        <p:nvPicPr>
          <p:cNvPr id="10" name="Bildobjekt 9" descr="13126_3.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00000" y="1116000"/>
            <a:ext cx="4004945" cy="5667502"/>
          </a:xfrm>
          <a:prstGeom prst="rect">
            <a:avLst/>
          </a:prstGeom>
          <a:solidFill>
            <a:schemeClr val="tx1"/>
          </a:solidFill>
          <a:ln w="19050" cmpd="sng">
            <a:solidFill>
              <a:schemeClr val="bg1"/>
            </a:solidFill>
          </a:ln>
        </p:spPr>
      </p:pic>
      <p:pic>
        <p:nvPicPr>
          <p:cNvPr id="6" name="Grafik 5">
            <a:extLst>
              <a:ext uri="{FF2B5EF4-FFF2-40B4-BE49-F238E27FC236}">
                <a16:creationId xmlns:a16="http://schemas.microsoft.com/office/drawing/2014/main" id="{06D80F40-A412-4C83-A5A9-A304563DBF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000" y="265981"/>
            <a:ext cx="2240282" cy="722284"/>
          </a:xfrm>
          <a:prstGeom prst="rect">
            <a:avLst/>
          </a:prstGeom>
          <a:solidFill>
            <a:schemeClr val="accent1">
              <a:lumMod val="40000"/>
              <a:lumOff val="60000"/>
            </a:schemeClr>
          </a:solidFill>
        </p:spPr>
      </p:pic>
    </p:spTree>
    <p:extLst>
      <p:ext uri="{BB962C8B-B14F-4D97-AF65-F5344CB8AC3E}">
        <p14:creationId xmlns:p14="http://schemas.microsoft.com/office/powerpoint/2010/main" val="3152904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390</Words>
  <Application>Microsoft Office PowerPoint</Application>
  <PresentationFormat>Breitbild</PresentationFormat>
  <Paragraphs>44</Paragraphs>
  <Slides>17</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Century Gothic</vt:lpstr>
      <vt:lpstr>Wingdings 3</vt:lpstr>
      <vt:lpstr>Ion</vt:lpstr>
      <vt:lpstr>A New  Approach in Diagnostics and Therapy of ADHD</vt:lpstr>
      <vt:lpstr>Opatus CPTA</vt:lpstr>
      <vt:lpstr>PowerPoint-Präsentation</vt:lpstr>
      <vt:lpstr>PowerPoint-Präsentation</vt:lpstr>
      <vt:lpstr>PowerPoint-Präsentation</vt:lpstr>
      <vt:lpstr>PowerPoint-Präsentation</vt:lpstr>
      <vt:lpstr>Why is this kind of test an important part for the clinician?</vt:lpstr>
      <vt:lpstr>Amphetaminsulfat Recipe 2%</vt:lpstr>
      <vt:lpstr>LDX „fine tuning“ 1</vt:lpstr>
      <vt:lpstr>LDX „fine tuning“ 2</vt:lpstr>
      <vt:lpstr>MPH 1</vt:lpstr>
      <vt:lpstr>MPH 2</vt:lpstr>
      <vt:lpstr>Imipramine hydrochloride 1</vt:lpstr>
      <vt:lpstr>Imipramine hydrochloride 2</vt:lpstr>
      <vt:lpstr>GXR 1</vt:lpstr>
      <vt:lpstr>GXR 2</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Neue Wege in Diagnostik und Therapie des ADHS</dc:title>
  <dc:creator>Dr. Ralph Meyers</dc:creator>
  <cp:lastModifiedBy>Dr. Ralph Meyers</cp:lastModifiedBy>
  <cp:revision>45</cp:revision>
  <dcterms:created xsi:type="dcterms:W3CDTF">2015-09-01T06:17:16Z</dcterms:created>
  <dcterms:modified xsi:type="dcterms:W3CDTF">2018-03-18T20:28:45Z</dcterms:modified>
</cp:coreProperties>
</file>