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7" r:id="rId2"/>
    <p:sldId id="311" r:id="rId3"/>
    <p:sldId id="299" r:id="rId4"/>
    <p:sldId id="391" r:id="rId5"/>
    <p:sldId id="393" r:id="rId6"/>
    <p:sldId id="367" r:id="rId7"/>
    <p:sldId id="317" r:id="rId8"/>
    <p:sldId id="318" r:id="rId9"/>
    <p:sldId id="319" r:id="rId10"/>
    <p:sldId id="320" r:id="rId11"/>
    <p:sldId id="322" r:id="rId12"/>
    <p:sldId id="392" r:id="rId13"/>
    <p:sldId id="326" r:id="rId14"/>
    <p:sldId id="328" r:id="rId15"/>
    <p:sldId id="329" r:id="rId16"/>
    <p:sldId id="333" r:id="rId17"/>
    <p:sldId id="335" r:id="rId18"/>
    <p:sldId id="336" r:id="rId19"/>
    <p:sldId id="340" r:id="rId20"/>
    <p:sldId id="343" r:id="rId21"/>
    <p:sldId id="394" r:id="rId22"/>
    <p:sldId id="352" r:id="rId23"/>
    <p:sldId id="354" r:id="rId24"/>
    <p:sldId id="369" r:id="rId25"/>
    <p:sldId id="357" r:id="rId26"/>
    <p:sldId id="366" r:id="rId27"/>
    <p:sldId id="395" r:id="rId28"/>
    <p:sldId id="390" r:id="rId29"/>
  </p:sldIdLst>
  <p:sldSz cx="6858000" cy="51435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hn, Birgit" initials="BH" lastIdx="4" clrIdx="0"/>
  <p:cmAuthor id="1" name="Olaf H Just" initials="OH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0"/>
    <a:srgbClr val="CCECFF"/>
    <a:srgbClr val="F6FBFE"/>
    <a:srgbClr val="D0D0D0"/>
    <a:srgbClr val="0169B8"/>
    <a:srgbClr val="F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29" autoAdjust="0"/>
  </p:normalViewPr>
  <p:slideViewPr>
    <p:cSldViewPr showGuides="1">
      <p:cViewPr varScale="1">
        <p:scale>
          <a:sx n="82" d="100"/>
          <a:sy n="82" d="100"/>
        </p:scale>
        <p:origin x="1408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CE036-CE47-47C9-8A4B-209D9060027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E9773AB-4470-48AE-9FAA-4094F22DAD37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marL="0" indent="0">
            <a:spcAft>
              <a:spcPts val="0"/>
            </a:spcAft>
          </a:pPr>
          <a:endParaRPr lang="de-DE" sz="1100" b="1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5BC66-5B29-4137-9FCF-2B7958C2CBF1}" type="parTrans" cxnId="{7EB2FA91-B06B-4312-B0BB-29EF19EDF4CC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FE4DA3AC-9F15-4DF4-83EB-251B4C84CD25}" type="sibTrans" cxnId="{7EB2FA91-B06B-4312-B0BB-29EF19EDF4CC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FB56BB17-7CB5-4B22-A4C9-67C450FEFF09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Eltern-training</a:t>
          </a:r>
        </a:p>
        <a:p>
          <a:r>
            <a: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Coaching</a:t>
          </a:r>
        </a:p>
      </dgm:t>
    </dgm:pt>
    <dgm:pt modelId="{4F52396D-A0F8-4082-BFCB-E59156B9E03F}" type="parTrans" cxnId="{A9D5DB00-1F61-4F6C-B40E-B52429264E45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42D794CF-E501-4CF3-A745-C843938ECA8B}" type="sibTrans" cxnId="{A9D5DB00-1F61-4F6C-B40E-B52429264E45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5C880AEB-5B83-45E7-9CB3-3BE5C193FD05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endParaRPr lang="de-DE" sz="1000" b="1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E7EC5-8304-42D3-907B-0C39377F9F7F}" type="parTrans" cxnId="{AC3F31BC-0F43-4668-8506-FB541413B51B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2B3DEA18-79D6-4F5B-B9E2-0C62536D8F81}" type="sibTrans" cxnId="{AC3F31BC-0F43-4668-8506-FB541413B51B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6238FE84-6B32-48CB-A4BC-071B47D5529A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de-DE" sz="1200" b="1" dirty="0" err="1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Pharmako</a:t>
          </a:r>
          <a:r>
            <a: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-therapie</a:t>
          </a:r>
        </a:p>
      </dgm:t>
    </dgm:pt>
    <dgm:pt modelId="{32AC1125-9DDB-4C17-B932-57D974493DA3}" type="parTrans" cxnId="{2698870C-592F-42D2-B7B9-2EAA5278B3F8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0BADA135-E917-4AB6-A75F-3E4EDD49D104}" type="sibTrans" cxnId="{2698870C-592F-42D2-B7B9-2EAA5278B3F8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A3CC47BC-CBD3-4DA7-A62D-FAEDE0203FD9}">
      <dgm:prSet phldrT="[Text]" custT="1"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endParaRPr lang="de-DE" sz="1100" b="1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C8D79-023D-4CA3-ACD3-4E1481C0F227}" type="sibTrans" cxnId="{117203A7-C705-4943-A418-72906610E19A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2B228C22-DA44-4594-9418-44978D5E1588}" type="parTrans" cxnId="{117203A7-C705-4943-A418-72906610E19A}">
      <dgm:prSet/>
      <dgm:spPr/>
      <dgm:t>
        <a:bodyPr/>
        <a:lstStyle/>
        <a:p>
          <a:endParaRPr lang="de-DE">
            <a:solidFill>
              <a:srgbClr val="264385"/>
            </a:solidFill>
          </a:endParaRPr>
        </a:p>
      </dgm:t>
    </dgm:pt>
    <dgm:pt modelId="{7A50124A-33C8-42C9-9CBF-4537E888CE40}" type="pres">
      <dgm:prSet presAssocID="{B10CE036-CE47-47C9-8A4B-209D9060027E}" presName="Name0" presStyleCnt="0">
        <dgm:presLayoutVars>
          <dgm:dir/>
          <dgm:resizeHandles val="exact"/>
        </dgm:presLayoutVars>
      </dgm:prSet>
      <dgm:spPr/>
    </dgm:pt>
    <dgm:pt modelId="{83DB5768-3C84-45CB-8CAC-C0B03EC925BE}" type="pres">
      <dgm:prSet presAssocID="{A3CC47BC-CBD3-4DA7-A62D-FAEDE0203FD9}" presName="Name5" presStyleLbl="vennNode1" presStyleIdx="0" presStyleCnt="5" custLinFactNeighborX="-70800" custLinFactNeighborY="620">
        <dgm:presLayoutVars>
          <dgm:bulletEnabled val="1"/>
        </dgm:presLayoutVars>
      </dgm:prSet>
      <dgm:spPr/>
    </dgm:pt>
    <dgm:pt modelId="{D99D0976-14B8-4DFF-BD90-F430DD0901C2}" type="pres">
      <dgm:prSet presAssocID="{F2FC8D79-023D-4CA3-ACD3-4E1481C0F227}" presName="space" presStyleCnt="0"/>
      <dgm:spPr/>
    </dgm:pt>
    <dgm:pt modelId="{E8509F5B-D7B5-43C9-8A6F-F4219483F7F1}" type="pres">
      <dgm:prSet presAssocID="{DE9773AB-4470-48AE-9FAA-4094F22DAD37}" presName="Name5" presStyleLbl="vennNode1" presStyleIdx="1" presStyleCnt="5">
        <dgm:presLayoutVars>
          <dgm:bulletEnabled val="1"/>
        </dgm:presLayoutVars>
      </dgm:prSet>
      <dgm:spPr/>
    </dgm:pt>
    <dgm:pt modelId="{5A544A77-4322-4292-AD5D-CBFE2843CCF0}" type="pres">
      <dgm:prSet presAssocID="{FE4DA3AC-9F15-4DF4-83EB-251B4C84CD25}" presName="space" presStyleCnt="0"/>
      <dgm:spPr/>
    </dgm:pt>
    <dgm:pt modelId="{60F74717-0C54-40E2-A64C-78E8FB441C68}" type="pres">
      <dgm:prSet presAssocID="{FB56BB17-7CB5-4B22-A4C9-67C450FEFF09}" presName="Name5" presStyleLbl="vennNode1" presStyleIdx="2" presStyleCnt="5">
        <dgm:presLayoutVars>
          <dgm:bulletEnabled val="1"/>
        </dgm:presLayoutVars>
      </dgm:prSet>
      <dgm:spPr/>
    </dgm:pt>
    <dgm:pt modelId="{851DEBF2-517C-4271-B88B-B45C89FCC15C}" type="pres">
      <dgm:prSet presAssocID="{42D794CF-E501-4CF3-A745-C843938ECA8B}" presName="space" presStyleCnt="0"/>
      <dgm:spPr/>
    </dgm:pt>
    <dgm:pt modelId="{906346EB-F9BA-49C2-ABEE-E94E13030E2C}" type="pres">
      <dgm:prSet presAssocID="{5C880AEB-5B83-45E7-9CB3-3BE5C193FD05}" presName="Name5" presStyleLbl="vennNode1" presStyleIdx="3" presStyleCnt="5">
        <dgm:presLayoutVars>
          <dgm:bulletEnabled val="1"/>
        </dgm:presLayoutVars>
      </dgm:prSet>
      <dgm:spPr/>
    </dgm:pt>
    <dgm:pt modelId="{45FEEFC7-B71C-4E78-9831-CB8323BFCD5B}" type="pres">
      <dgm:prSet presAssocID="{2B3DEA18-79D6-4F5B-B9E2-0C62536D8F81}" presName="space" presStyleCnt="0"/>
      <dgm:spPr/>
    </dgm:pt>
    <dgm:pt modelId="{7E584779-5B69-4455-A34D-8EBBCB7C31DD}" type="pres">
      <dgm:prSet presAssocID="{6238FE84-6B32-48CB-A4BC-071B47D5529A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A9D5DB00-1F61-4F6C-B40E-B52429264E45}" srcId="{B10CE036-CE47-47C9-8A4B-209D9060027E}" destId="{FB56BB17-7CB5-4B22-A4C9-67C450FEFF09}" srcOrd="2" destOrd="0" parTransId="{4F52396D-A0F8-4082-BFCB-E59156B9E03F}" sibTransId="{42D794CF-E501-4CF3-A745-C843938ECA8B}"/>
    <dgm:cxn modelId="{2698870C-592F-42D2-B7B9-2EAA5278B3F8}" srcId="{B10CE036-CE47-47C9-8A4B-209D9060027E}" destId="{6238FE84-6B32-48CB-A4BC-071B47D5529A}" srcOrd="4" destOrd="0" parTransId="{32AC1125-9DDB-4C17-B932-57D974493DA3}" sibTransId="{0BADA135-E917-4AB6-A75F-3E4EDD49D104}"/>
    <dgm:cxn modelId="{E1ED8641-D6B1-2E43-8C61-359092BBD3BE}" type="presOf" srcId="{A3CC47BC-CBD3-4DA7-A62D-FAEDE0203FD9}" destId="{83DB5768-3C84-45CB-8CAC-C0B03EC925BE}" srcOrd="0" destOrd="0" presId="urn:microsoft.com/office/officeart/2005/8/layout/venn3"/>
    <dgm:cxn modelId="{812FCD4D-957D-3943-A187-0E7611F724F7}" type="presOf" srcId="{5C880AEB-5B83-45E7-9CB3-3BE5C193FD05}" destId="{906346EB-F9BA-49C2-ABEE-E94E13030E2C}" srcOrd="0" destOrd="0" presId="urn:microsoft.com/office/officeart/2005/8/layout/venn3"/>
    <dgm:cxn modelId="{1CCC967D-6F52-E64B-B282-919795B7999E}" type="presOf" srcId="{DE9773AB-4470-48AE-9FAA-4094F22DAD37}" destId="{E8509F5B-D7B5-43C9-8A6F-F4219483F7F1}" srcOrd="0" destOrd="0" presId="urn:microsoft.com/office/officeart/2005/8/layout/venn3"/>
    <dgm:cxn modelId="{7EB2FA91-B06B-4312-B0BB-29EF19EDF4CC}" srcId="{B10CE036-CE47-47C9-8A4B-209D9060027E}" destId="{DE9773AB-4470-48AE-9FAA-4094F22DAD37}" srcOrd="1" destOrd="0" parTransId="{2895BC66-5B29-4137-9FCF-2B7958C2CBF1}" sibTransId="{FE4DA3AC-9F15-4DF4-83EB-251B4C84CD25}"/>
    <dgm:cxn modelId="{117203A7-C705-4943-A418-72906610E19A}" srcId="{B10CE036-CE47-47C9-8A4B-209D9060027E}" destId="{A3CC47BC-CBD3-4DA7-A62D-FAEDE0203FD9}" srcOrd="0" destOrd="0" parTransId="{2B228C22-DA44-4594-9418-44978D5E1588}" sibTransId="{F2FC8D79-023D-4CA3-ACD3-4E1481C0F227}"/>
    <dgm:cxn modelId="{AC3F31BC-0F43-4668-8506-FB541413B51B}" srcId="{B10CE036-CE47-47C9-8A4B-209D9060027E}" destId="{5C880AEB-5B83-45E7-9CB3-3BE5C193FD05}" srcOrd="3" destOrd="0" parTransId="{C16E7EC5-8304-42D3-907B-0C39377F9F7F}" sibTransId="{2B3DEA18-79D6-4F5B-B9E2-0C62536D8F81}"/>
    <dgm:cxn modelId="{760B2EC6-B31D-0B46-9B96-7F6EA58FE3AB}" type="presOf" srcId="{B10CE036-CE47-47C9-8A4B-209D9060027E}" destId="{7A50124A-33C8-42C9-9CBF-4537E888CE40}" srcOrd="0" destOrd="0" presId="urn:microsoft.com/office/officeart/2005/8/layout/venn3"/>
    <dgm:cxn modelId="{DE864EF0-98BC-354F-A6C8-27FCFA7424DE}" type="presOf" srcId="{FB56BB17-7CB5-4B22-A4C9-67C450FEFF09}" destId="{60F74717-0C54-40E2-A64C-78E8FB441C68}" srcOrd="0" destOrd="0" presId="urn:microsoft.com/office/officeart/2005/8/layout/venn3"/>
    <dgm:cxn modelId="{34A15FF8-7DBB-E24A-B987-362DF81F0B67}" type="presOf" srcId="{6238FE84-6B32-48CB-A4BC-071B47D5529A}" destId="{7E584779-5B69-4455-A34D-8EBBCB7C31DD}" srcOrd="0" destOrd="0" presId="urn:microsoft.com/office/officeart/2005/8/layout/venn3"/>
    <dgm:cxn modelId="{E0EDC7CF-3ABE-204C-A390-881608A6511D}" type="presParOf" srcId="{7A50124A-33C8-42C9-9CBF-4537E888CE40}" destId="{83DB5768-3C84-45CB-8CAC-C0B03EC925BE}" srcOrd="0" destOrd="0" presId="urn:microsoft.com/office/officeart/2005/8/layout/venn3"/>
    <dgm:cxn modelId="{8F93206D-7F2D-394B-8352-F9B74B486A2B}" type="presParOf" srcId="{7A50124A-33C8-42C9-9CBF-4537E888CE40}" destId="{D99D0976-14B8-4DFF-BD90-F430DD0901C2}" srcOrd="1" destOrd="0" presId="urn:microsoft.com/office/officeart/2005/8/layout/venn3"/>
    <dgm:cxn modelId="{7A057C71-B7B1-D745-95C8-0C098565EC61}" type="presParOf" srcId="{7A50124A-33C8-42C9-9CBF-4537E888CE40}" destId="{E8509F5B-D7B5-43C9-8A6F-F4219483F7F1}" srcOrd="2" destOrd="0" presId="urn:microsoft.com/office/officeart/2005/8/layout/venn3"/>
    <dgm:cxn modelId="{D942ABC7-2589-3E40-829F-D58EFA8E567A}" type="presParOf" srcId="{7A50124A-33C8-42C9-9CBF-4537E888CE40}" destId="{5A544A77-4322-4292-AD5D-CBFE2843CCF0}" srcOrd="3" destOrd="0" presId="urn:microsoft.com/office/officeart/2005/8/layout/venn3"/>
    <dgm:cxn modelId="{0028500A-2A0C-C747-A489-256F4DF12B7D}" type="presParOf" srcId="{7A50124A-33C8-42C9-9CBF-4537E888CE40}" destId="{60F74717-0C54-40E2-A64C-78E8FB441C68}" srcOrd="4" destOrd="0" presId="urn:microsoft.com/office/officeart/2005/8/layout/venn3"/>
    <dgm:cxn modelId="{E2793052-56AE-DB4B-BAAF-3D20C327B31E}" type="presParOf" srcId="{7A50124A-33C8-42C9-9CBF-4537E888CE40}" destId="{851DEBF2-517C-4271-B88B-B45C89FCC15C}" srcOrd="5" destOrd="0" presId="urn:microsoft.com/office/officeart/2005/8/layout/venn3"/>
    <dgm:cxn modelId="{9AF3BC31-1454-654E-B46A-8A7D91F63B33}" type="presParOf" srcId="{7A50124A-33C8-42C9-9CBF-4537E888CE40}" destId="{906346EB-F9BA-49C2-ABEE-E94E13030E2C}" srcOrd="6" destOrd="0" presId="urn:microsoft.com/office/officeart/2005/8/layout/venn3"/>
    <dgm:cxn modelId="{F9C606C9-0096-5947-8BED-A3BFDB3E51E6}" type="presParOf" srcId="{7A50124A-33C8-42C9-9CBF-4537E888CE40}" destId="{45FEEFC7-B71C-4E78-9831-CB8323BFCD5B}" srcOrd="7" destOrd="0" presId="urn:microsoft.com/office/officeart/2005/8/layout/venn3"/>
    <dgm:cxn modelId="{4346229E-ED77-694A-9C95-FAF7B0EE15CD}" type="presParOf" srcId="{7A50124A-33C8-42C9-9CBF-4537E888CE40}" destId="{7E584779-5B69-4455-A34D-8EBBCB7C31D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B5768-3C84-45CB-8CAC-C0B03EC925BE}">
      <dsp:nvSpPr>
        <dsp:cNvPr id="0" name=""/>
        <dsp:cNvSpPr/>
      </dsp:nvSpPr>
      <dsp:spPr>
        <a:xfrm>
          <a:off x="0" y="890727"/>
          <a:ext cx="1568362" cy="156836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12" tIns="13970" rIns="863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681" y="1120408"/>
        <a:ext cx="1109000" cy="1109000"/>
      </dsp:txXfrm>
    </dsp:sp>
    <dsp:sp modelId="{E8509F5B-D7B5-43C9-8A6F-F4219483F7F1}">
      <dsp:nvSpPr>
        <dsp:cNvPr id="0" name=""/>
        <dsp:cNvSpPr/>
      </dsp:nvSpPr>
      <dsp:spPr>
        <a:xfrm>
          <a:off x="1255494" y="881003"/>
          <a:ext cx="1568362" cy="156836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12" tIns="13970" rIns="8631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e-DE" sz="1100" b="1" kern="1200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175" y="1110684"/>
        <a:ext cx="1109000" cy="1109000"/>
      </dsp:txXfrm>
    </dsp:sp>
    <dsp:sp modelId="{60F74717-0C54-40E2-A64C-78E8FB441C68}">
      <dsp:nvSpPr>
        <dsp:cNvPr id="0" name=""/>
        <dsp:cNvSpPr/>
      </dsp:nvSpPr>
      <dsp:spPr>
        <a:xfrm>
          <a:off x="2510184" y="881003"/>
          <a:ext cx="1568362" cy="156836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12" tIns="15240" rIns="86312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Eltern-training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Coaching</a:t>
          </a:r>
        </a:p>
      </dsp:txBody>
      <dsp:txXfrm>
        <a:off x="2739865" y="1110684"/>
        <a:ext cx="1109000" cy="1109000"/>
      </dsp:txXfrm>
    </dsp:sp>
    <dsp:sp modelId="{906346EB-F9BA-49C2-ABEE-E94E13030E2C}">
      <dsp:nvSpPr>
        <dsp:cNvPr id="0" name=""/>
        <dsp:cNvSpPr/>
      </dsp:nvSpPr>
      <dsp:spPr>
        <a:xfrm>
          <a:off x="3764874" y="881003"/>
          <a:ext cx="1568362" cy="156836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12" tIns="12700" rIns="86312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b="1" kern="1200" dirty="0">
            <a:solidFill>
              <a:srgbClr val="264385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4555" y="1110684"/>
        <a:ext cx="1109000" cy="1109000"/>
      </dsp:txXfrm>
    </dsp:sp>
    <dsp:sp modelId="{7E584779-5B69-4455-A34D-8EBBCB7C31DD}">
      <dsp:nvSpPr>
        <dsp:cNvPr id="0" name=""/>
        <dsp:cNvSpPr/>
      </dsp:nvSpPr>
      <dsp:spPr>
        <a:xfrm>
          <a:off x="5019564" y="881003"/>
          <a:ext cx="1568362" cy="1568362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312" tIns="15240" rIns="86312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 err="1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Pharmako</a:t>
          </a:r>
          <a:r>
            <a:rPr lang="de-DE" sz="1200" b="1" kern="1200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rPr>
            <a:t>-therapie</a:t>
          </a:r>
        </a:p>
      </dsp:txBody>
      <dsp:txXfrm>
        <a:off x="5249245" y="1110684"/>
        <a:ext cx="1109000" cy="110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2E201-9681-4884-AC77-D8C187CCB420}" type="datetimeFigureOut">
              <a:rPr lang="de-DE" smtClean="0"/>
              <a:t>05.12.2020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2907-4AFA-4B53-B652-69C2CDFFDF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69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67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5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62430-A75C-4449-AA59-FFF088F60D11}" type="slidenum">
              <a:rPr lang="de-DE" altLang="de-DE">
                <a:solidFill>
                  <a:prstClr val="black"/>
                </a:solidFill>
              </a:rPr>
              <a:pPr/>
              <a:t>25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321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4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8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63BC-1525-44E6-8647-62D0F63735D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4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14684-C1ED-4E12-A810-5905492438CB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624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91" indent="-177691">
              <a:buFont typeface="Arial"/>
              <a:buChar char="•"/>
              <a:defRPr/>
            </a:pPr>
            <a:r>
              <a:rPr lang="en-US" sz="1100" dirty="0">
                <a:cs typeface="Arial" charset="0"/>
              </a:rPr>
              <a:t>This slide shows findings based on data derived from 457 adolescents (age 16</a:t>
            </a:r>
            <a:r>
              <a:rPr lang="en-US" sz="1100" dirty="0">
                <a:cs typeface="Arial" charset="0"/>
                <a:sym typeface="Symbol" charset="0"/>
              </a:rPr>
              <a:t>-</a:t>
            </a:r>
            <a:r>
              <a:rPr lang="en-US" sz="1100" dirty="0">
                <a:cs typeface="Arial" charset="0"/>
              </a:rPr>
              <a:t>18 years) from the Northern Finland Birth Cohort 1986 who participated in an epidemiological survey for ADHD.</a:t>
            </a:r>
            <a:r>
              <a:rPr lang="en-US" sz="1100" baseline="30000" dirty="0">
                <a:cs typeface="Arial" charset="0"/>
              </a:rPr>
              <a:t>1</a:t>
            </a:r>
          </a:p>
          <a:p>
            <a:pPr marL="177691" indent="-177691">
              <a:buFont typeface="Arial"/>
              <a:buChar char="•"/>
              <a:defRPr/>
            </a:pPr>
            <a:r>
              <a:rPr lang="en-US" sz="1100" dirty="0">
                <a:cs typeface="Arial" charset="0"/>
              </a:rPr>
              <a:t>A higher prevalence of ADHD was reported in children than in adolescents and the relative proportions of each ADHD clinical subtype changed over time.</a:t>
            </a:r>
            <a:r>
              <a:rPr lang="en-US" sz="1100" baseline="30000" dirty="0">
                <a:cs typeface="Arial" charset="0"/>
              </a:rPr>
              <a:t>1</a:t>
            </a:r>
          </a:p>
          <a:p>
            <a:pPr marL="177691" indent="-177691">
              <a:buFont typeface="Arial"/>
              <a:buChar char="•"/>
              <a:defRPr/>
            </a:pPr>
            <a:r>
              <a:rPr lang="en-US" sz="1100" dirty="0">
                <a:cs typeface="Arial" charset="0"/>
              </a:rPr>
              <a:t>Prevalence of the inattentive subtype increased markedly from childhood to adolescence, whereas hyperactive-impulsive and combined subtypes declined.</a:t>
            </a:r>
            <a:r>
              <a:rPr lang="en-US" sz="1100" baseline="30000" dirty="0">
                <a:cs typeface="Arial" charset="0"/>
              </a:rPr>
              <a:t>1</a:t>
            </a:r>
            <a:endParaRPr lang="en-GB" sz="1100" baseline="30000" dirty="0">
              <a:cs typeface="Arial" charset="0"/>
            </a:endParaRPr>
          </a:p>
          <a:p>
            <a:pPr marL="177691" indent="-177691">
              <a:buFont typeface="Arial"/>
              <a:buChar char="•"/>
              <a:defRPr/>
            </a:pPr>
            <a:r>
              <a:rPr lang="en-US" sz="1100" dirty="0">
                <a:cs typeface="Arial" charset="0"/>
              </a:rPr>
              <a:t>The authors noted that ADHD clinical subtype differences reflect symptom severity differences in childhood that are negligible by adolescence.</a:t>
            </a:r>
            <a:r>
              <a:rPr lang="en-US" sz="1100" baseline="30000" dirty="0">
                <a:cs typeface="Arial" charset="0"/>
              </a:rPr>
              <a:t>1</a:t>
            </a:r>
          </a:p>
          <a:p>
            <a:pPr marL="0" lvl="1">
              <a:spcBef>
                <a:spcPct val="0"/>
              </a:spcBef>
              <a:tabLst>
                <a:tab pos="273117" algn="l"/>
              </a:tabLst>
              <a:defRPr/>
            </a:pPr>
            <a:endParaRPr lang="en-GB" b="1" dirty="0">
              <a:solidFill>
                <a:srgbClr val="993366"/>
              </a:solidFill>
            </a:endParaRPr>
          </a:p>
          <a:p>
            <a:pPr marL="273117" indent="-273117">
              <a:spcBef>
                <a:spcPct val="0"/>
              </a:spcBef>
              <a:tabLst>
                <a:tab pos="273117" algn="l"/>
              </a:tabLst>
              <a:defRPr/>
            </a:pPr>
            <a:r>
              <a:rPr lang="en-GB" sz="1000" b="1" dirty="0">
                <a:cs typeface="Arial" charset="0"/>
              </a:rPr>
              <a:t>Reference</a:t>
            </a:r>
          </a:p>
          <a:p>
            <a:pPr marL="273117" indent="-273117">
              <a:spcBef>
                <a:spcPct val="0"/>
              </a:spcBef>
              <a:buFont typeface="Calibri" charset="0"/>
              <a:buAutoNum type="arabicPeriod"/>
              <a:tabLst>
                <a:tab pos="273117" algn="l"/>
              </a:tabLst>
              <a:defRPr/>
            </a:pPr>
            <a:r>
              <a:rPr lang="en-GB" sz="1000" dirty="0" err="1">
                <a:cs typeface="Arial" charset="0"/>
              </a:rPr>
              <a:t>Hurtig</a:t>
            </a:r>
            <a:r>
              <a:rPr lang="en-GB" sz="1000" dirty="0">
                <a:cs typeface="Arial" charset="0"/>
              </a:rPr>
              <a:t> T, </a:t>
            </a:r>
            <a:r>
              <a:rPr lang="en-GB" sz="1000" dirty="0" err="1">
                <a:cs typeface="Arial" charset="0"/>
              </a:rPr>
              <a:t>Ebeling</a:t>
            </a:r>
            <a:r>
              <a:rPr lang="en-GB" sz="1000" dirty="0">
                <a:cs typeface="Arial" charset="0"/>
              </a:rPr>
              <a:t> H, </a:t>
            </a:r>
            <a:r>
              <a:rPr lang="en-GB" sz="1000" dirty="0" err="1">
                <a:cs typeface="Arial" charset="0"/>
              </a:rPr>
              <a:t>Taanila</a:t>
            </a:r>
            <a:r>
              <a:rPr lang="en-GB" sz="1000" dirty="0">
                <a:cs typeface="Arial" charset="0"/>
              </a:rPr>
              <a:t> A, </a:t>
            </a:r>
            <a:r>
              <a:rPr lang="en-GB" sz="1000" dirty="0" err="1">
                <a:cs typeface="Arial" charset="0"/>
              </a:rPr>
              <a:t>Miettunen</a:t>
            </a:r>
            <a:r>
              <a:rPr lang="en-GB" sz="1000" dirty="0">
                <a:cs typeface="Arial" charset="0"/>
              </a:rPr>
              <a:t> J, Smalley SL, </a:t>
            </a:r>
            <a:r>
              <a:rPr lang="en-GB" sz="1000" dirty="0" err="1">
                <a:cs typeface="Arial" charset="0"/>
              </a:rPr>
              <a:t>McGough</a:t>
            </a:r>
            <a:r>
              <a:rPr lang="en-GB" sz="1000" dirty="0">
                <a:cs typeface="Arial" charset="0"/>
              </a:rPr>
              <a:t> JJ, Loo SK, </a:t>
            </a:r>
            <a:r>
              <a:rPr lang="en-GB" sz="1000" dirty="0" err="1">
                <a:cs typeface="Arial" charset="0"/>
              </a:rPr>
              <a:t>Jarvelin</a:t>
            </a:r>
            <a:r>
              <a:rPr lang="en-GB" sz="1000" dirty="0">
                <a:cs typeface="Arial" charset="0"/>
              </a:rPr>
              <a:t> MR, </a:t>
            </a:r>
            <a:r>
              <a:rPr lang="en-GB" sz="1000" dirty="0" err="1">
                <a:cs typeface="Arial" charset="0"/>
              </a:rPr>
              <a:t>Moilanen</a:t>
            </a:r>
            <a:r>
              <a:rPr lang="en-GB" sz="1000" dirty="0">
                <a:cs typeface="Arial" charset="0"/>
              </a:rPr>
              <a:t> IK. ADHD symptoms and subtypes: relationship between childhood and adolescent symptoms. J Am </a:t>
            </a:r>
            <a:r>
              <a:rPr lang="en-GB" sz="1000" dirty="0" err="1">
                <a:cs typeface="Arial" charset="0"/>
              </a:rPr>
              <a:t>Acad</a:t>
            </a:r>
            <a:r>
              <a:rPr lang="en-GB" sz="1000" dirty="0">
                <a:cs typeface="Arial" charset="0"/>
              </a:rPr>
              <a:t> Child </a:t>
            </a:r>
            <a:r>
              <a:rPr lang="en-GB" sz="1000" dirty="0" err="1">
                <a:cs typeface="Arial" charset="0"/>
              </a:rPr>
              <a:t>Adolesc</a:t>
            </a:r>
            <a:r>
              <a:rPr lang="en-GB" sz="1000" dirty="0">
                <a:cs typeface="Arial" charset="0"/>
              </a:rPr>
              <a:t> Psychiatry 2007; 46: 1605-1613.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EA6CC-82A9-4BCE-8855-E30D1660D8A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6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Informationen zu alternativen Studien: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Schulabschluss: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das Barkley-Paper von 2006 zeigt mit 32% ohne Schulabschluss ungefähr die gleichen Ergebnisse wie das ältere. Es zeigt außerdem noch einen interessanten Aspekt bzgl. des sexuellen Verhaltens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vermehrt sexuell übertragbare Krankheiten, v. a. aber 38% vs. 4% frühe Elternschaft in der untersuchten Population.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Drogenmissbrauch: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Zu Drogenmissbrauch führt ein Paper von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Meta-Analysen von Lee et al. und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(jeweils aus 2011) an, die zu ähnlichen Steigerungen (grob: Verdoppelung) kommen.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Unfallrisiko: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Etwas aktuellere Studie von Lange et al. 2014 kommt auf eine Steigerung von 60% bzw. 89% in zwei Untersuchungsgruppen.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72907-4AFA-4B53-B652-69C2CDFFDFF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8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2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Sozialpsychiatrische</a:t>
            </a:r>
            <a:r>
              <a:rPr lang="de-DE" baseline="0" dirty="0"/>
              <a:t> Interventionen können umfassen: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Ergotherapie, Psychomotorik, soziales Kompetenztraining, Heilpädagogik, Familienhilfe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E63BC-1525-44E6-8647-62D0F63735D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11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7" descr="SHI_BKJPP_PPT-Folie_4zu3_015.png">
            <a:extLst>
              <a:ext uri="{FF2B5EF4-FFF2-40B4-BE49-F238E27FC236}">
                <a16:creationId xmlns:a16="http://schemas.microsoft.com/office/drawing/2014/main" id="{28F83DB9-7F99-4C11-9562-3F396AD77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4" y="-20538"/>
            <a:ext cx="6957392" cy="51435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Rechteck 1"/>
          <p:cNvSpPr/>
          <p:nvPr userDrawn="1"/>
        </p:nvSpPr>
        <p:spPr>
          <a:xfrm>
            <a:off x="1916633" y="1290601"/>
            <a:ext cx="4698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Herzlich</a:t>
            </a: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Willkommen!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pic>
        <p:nvPicPr>
          <p:cNvPr id="10" name="Bild 5">
            <a:extLst>
              <a:ext uri="{FF2B5EF4-FFF2-40B4-BE49-F238E27FC236}">
                <a16:creationId xmlns:a16="http://schemas.microsoft.com/office/drawing/2014/main" id="{C8C7AED9-AF72-4CEE-BD50-31E310234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60" y="4617814"/>
            <a:ext cx="1117600" cy="330200"/>
          </a:xfrm>
          <a:prstGeom prst="rect">
            <a:avLst/>
          </a:prstGeom>
        </p:spPr>
      </p:pic>
      <p:pic>
        <p:nvPicPr>
          <p:cNvPr id="14" name="Bild 3">
            <a:extLst>
              <a:ext uri="{FF2B5EF4-FFF2-40B4-BE49-F238E27FC236}">
                <a16:creationId xmlns:a16="http://schemas.microsoft.com/office/drawing/2014/main" id="{D866F216-FD62-435A-91C5-E256F1BF3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1320091" y="1290601"/>
            <a:ext cx="42178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Wir machen</a:t>
            </a:r>
            <a:endParaRPr kumimoji="0" lang="de-DE" sz="4800" b="1" i="0" u="none" strike="noStrike" kern="1200" cap="all" spc="0" normalizeH="0" baseline="0" noProof="0" dirty="0">
              <a:ln>
                <a:noFill/>
              </a:ln>
              <a:solidFill>
                <a:srgbClr val="00378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Pause.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1754814" y="132961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flipH="1">
            <a:off x="1754814" y="285978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5">
            <a:extLst>
              <a:ext uri="{FF2B5EF4-FFF2-40B4-BE49-F238E27FC236}">
                <a16:creationId xmlns:a16="http://schemas.microsoft.com/office/drawing/2014/main" id="{0216BFF6-4CAA-4EF3-A6C0-613B6D8AC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60" y="4617814"/>
            <a:ext cx="1117600" cy="330200"/>
          </a:xfrm>
          <a:prstGeom prst="rect">
            <a:avLst/>
          </a:prstGeom>
        </p:spPr>
      </p:pic>
      <p:pic>
        <p:nvPicPr>
          <p:cNvPr id="14" name="Bild 3">
            <a:extLst>
              <a:ext uri="{FF2B5EF4-FFF2-40B4-BE49-F238E27FC236}">
                <a16:creationId xmlns:a16="http://schemas.microsoft.com/office/drawing/2014/main" id="{45B321E5-2026-44DC-96DE-4E34B6110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60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6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1320091" y="1290601"/>
            <a:ext cx="42178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Wir machen</a:t>
            </a:r>
            <a:endParaRPr kumimoji="0" lang="de-DE" sz="4800" b="1" i="0" u="none" strike="noStrike" kern="1200" cap="all" spc="0" normalizeH="0" baseline="0" noProof="0" dirty="0">
              <a:ln>
                <a:noFill/>
              </a:ln>
              <a:solidFill>
                <a:srgbClr val="00378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Pause.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1754814" y="132961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flipH="1">
            <a:off x="1754814" y="285978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 3">
            <a:extLst>
              <a:ext uri="{FF2B5EF4-FFF2-40B4-BE49-F238E27FC236}">
                <a16:creationId xmlns:a16="http://schemas.microsoft.com/office/drawing/2014/main" id="{45B321E5-2026-44DC-96DE-4E34B6110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60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:\Shire-Übergreifend\Kongress\ I_SHIRE DIV-XXXX PPT-Master Horizonte 2017\Grafik\Format 4 zu 3\PNG\PPT_Master_Horizonte_4zu3_2017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663" y="207545"/>
            <a:ext cx="5400675" cy="8572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8700" y="1131889"/>
            <a:ext cx="5400600" cy="3330071"/>
          </a:xfrm>
        </p:spPr>
        <p:txBody>
          <a:bodyPr/>
          <a:lstStyle>
            <a:lvl1pPr marL="204788" indent="-204788">
              <a:spcBef>
                <a:spcPts val="450"/>
              </a:spcBef>
              <a:buClr>
                <a:srgbClr val="264385"/>
              </a:buClr>
              <a:defRPr sz="1200">
                <a:solidFill>
                  <a:srgbClr val="264385"/>
                </a:solidFill>
              </a:defRPr>
            </a:lvl1pPr>
            <a:lvl2pPr>
              <a:spcBef>
                <a:spcPts val="450"/>
              </a:spcBef>
              <a:buClr>
                <a:srgbClr val="264385"/>
              </a:buClr>
              <a:defRPr sz="1200">
                <a:solidFill>
                  <a:srgbClr val="264385"/>
                </a:solidFill>
              </a:defRPr>
            </a:lvl2pPr>
            <a:lvl3pPr>
              <a:spcBef>
                <a:spcPts val="450"/>
              </a:spcBef>
              <a:buClr>
                <a:srgbClr val="264385"/>
              </a:buClr>
              <a:defRPr sz="1050">
                <a:solidFill>
                  <a:srgbClr val="264385"/>
                </a:solidFill>
              </a:defRPr>
            </a:lvl3pPr>
            <a:lvl4pPr>
              <a:spcBef>
                <a:spcPts val="450"/>
              </a:spcBef>
              <a:buClr>
                <a:srgbClr val="264385"/>
              </a:buClr>
              <a:defRPr sz="1050">
                <a:solidFill>
                  <a:srgbClr val="264385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rgbClr val="264385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728663" y="4569619"/>
            <a:ext cx="5400675" cy="3309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0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folie_Elva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" y="212"/>
            <a:ext cx="6857433" cy="51430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6915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18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658" y="1200151"/>
            <a:ext cx="6164442" cy="3394472"/>
          </a:xfrm>
          <a:prstGeom prst="rect">
            <a:avLst/>
          </a:prstGeom>
        </p:spPr>
        <p:txBody>
          <a:bodyPr lIns="68580" tIns="34290" rIns="68580" bIns="34290"/>
          <a:lstStyle>
            <a:lvl1pPr marL="204788" indent="-204788">
              <a:buClr>
                <a:srgbClr val="8DC63F"/>
              </a:buClr>
              <a:buFont typeface="Arial" panose="020B0604020202020204" pitchFamily="34" charset="0"/>
              <a:buChar char="●"/>
              <a:defRPr sz="14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8DC63F"/>
              </a:buClr>
              <a:defRPr sz="14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8DC63F"/>
              </a:buClr>
              <a:defRPr sz="12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8DC63F"/>
              </a:buClr>
              <a:defRPr sz="11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8DC63F"/>
              </a:buClr>
              <a:defRPr sz="110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103186" y="4785996"/>
            <a:ext cx="16002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902731A-09E0-4F8E-A3FF-F2D86EEDCF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4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 txBox="1">
            <a:spLocks/>
          </p:cNvSpPr>
          <p:nvPr userDrawn="1"/>
        </p:nvSpPr>
        <p:spPr>
          <a:xfrm>
            <a:off x="5069681" y="4767263"/>
            <a:ext cx="1600200" cy="273844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E18622-4528-45D6-B259-280527B4886A}" type="slidenum">
              <a:rPr lang="de-DE" sz="11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124" y="141480"/>
            <a:ext cx="5578134" cy="857250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21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88640" y="1221600"/>
            <a:ext cx="6480720" cy="3510389"/>
          </a:xfrm>
          <a:prstGeom prst="rect">
            <a:avLst/>
          </a:prstGeom>
        </p:spPr>
        <p:txBody>
          <a:bodyPr lIns="68580" tIns="34290" rIns="68580" bIns="34290"/>
          <a:lstStyle>
            <a:lvl1pPr algn="l"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Clr>
                <a:srgbClr val="55A220"/>
              </a:buClr>
              <a:buSzPct val="100000"/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2995D2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3343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7" descr="SHI_BKJPP_PPT-Folie_4zu3_015.png">
            <a:extLst>
              <a:ext uri="{FF2B5EF4-FFF2-40B4-BE49-F238E27FC236}">
                <a16:creationId xmlns:a16="http://schemas.microsoft.com/office/drawing/2014/main" id="{28F83DB9-7F99-4C11-9562-3F396AD77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4" y="-20538"/>
            <a:ext cx="6957392" cy="51435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Rechteck 1"/>
          <p:cNvSpPr/>
          <p:nvPr userDrawn="1"/>
        </p:nvSpPr>
        <p:spPr>
          <a:xfrm>
            <a:off x="1916633" y="1290601"/>
            <a:ext cx="46987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Herzlich</a:t>
            </a: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Willkommen!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pic>
        <p:nvPicPr>
          <p:cNvPr id="14" name="Bild 3">
            <a:extLst>
              <a:ext uri="{FF2B5EF4-FFF2-40B4-BE49-F238E27FC236}">
                <a16:creationId xmlns:a16="http://schemas.microsoft.com/office/drawing/2014/main" id="{D866F216-FD62-435A-91C5-E256F1BF36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rag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Bild 7" descr="SHI_BKJPP_PPT-Folie_4zu3_015.png">
            <a:extLst>
              <a:ext uri="{FF2B5EF4-FFF2-40B4-BE49-F238E27FC236}">
                <a16:creationId xmlns:a16="http://schemas.microsoft.com/office/drawing/2014/main" id="{C1F495F8-3CFF-475F-9A4F-DCEF95F9E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4" y="-20538"/>
            <a:ext cx="6957392" cy="51435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430778" y="411510"/>
            <a:ext cx="5211198" cy="776615"/>
          </a:xfrm>
          <a:prstGeom prst="rect">
            <a:avLst/>
          </a:prstGeom>
          <a:noFill/>
        </p:spPr>
        <p:txBody>
          <a:bodyPr wrap="square" lIns="180000" tIns="72000" rIns="180000" bIns="93600" anchor="ctr" anchorCtr="0">
            <a:spAutoFit/>
          </a:bodyPr>
          <a:lstStyle>
            <a:lvl1pPr marL="180000" algn="r">
              <a:defRPr sz="2200" b="1" i="0" baseline="0">
                <a:solidFill>
                  <a:srgbClr val="003780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Hier steht die Überschrift – längere</a:t>
            </a:r>
            <a:br>
              <a:rPr lang="de-DE" dirty="0"/>
            </a:br>
            <a:r>
              <a:rPr lang="de-DE" dirty="0"/>
              <a:t>Texte auch mal in zwei Zeilen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75423" y="2571750"/>
            <a:ext cx="3185926" cy="6858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="0" i="1"/>
            </a:lvl1pPr>
          </a:lstStyle>
          <a:p>
            <a:pPr lvl="0"/>
            <a:r>
              <a:rPr lang="de-DE" dirty="0"/>
              <a:t>Referent/in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Bild 3">
            <a:extLst>
              <a:ext uri="{FF2B5EF4-FFF2-40B4-BE49-F238E27FC236}">
                <a16:creationId xmlns:a16="http://schemas.microsoft.com/office/drawing/2014/main" id="{B3D5D554-D711-426A-94A3-0FF49119B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rtrag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Bild 7" descr="SHI_BKJPP_PPT-Folie_4zu3_015.png">
            <a:extLst>
              <a:ext uri="{FF2B5EF4-FFF2-40B4-BE49-F238E27FC236}">
                <a16:creationId xmlns:a16="http://schemas.microsoft.com/office/drawing/2014/main" id="{C1F495F8-3CFF-475F-9A4F-DCEF95F9E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4" y="-20538"/>
            <a:ext cx="6957392" cy="51435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430778" y="411510"/>
            <a:ext cx="5211198" cy="776615"/>
          </a:xfrm>
          <a:prstGeom prst="rect">
            <a:avLst/>
          </a:prstGeom>
          <a:noFill/>
        </p:spPr>
        <p:txBody>
          <a:bodyPr wrap="square" lIns="180000" tIns="72000" rIns="180000" bIns="93600" anchor="ctr" anchorCtr="0">
            <a:spAutoFit/>
          </a:bodyPr>
          <a:lstStyle>
            <a:lvl1pPr marL="180000" algn="r">
              <a:defRPr sz="2200" b="1" i="0" baseline="0">
                <a:solidFill>
                  <a:srgbClr val="003780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Hier steht die Überschrift – längere</a:t>
            </a:r>
            <a:br>
              <a:rPr lang="de-DE" dirty="0"/>
            </a:br>
            <a:r>
              <a:rPr lang="de-DE" dirty="0"/>
              <a:t>Texte auch mal in zwei Zeilen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75423" y="2571750"/>
            <a:ext cx="3185926" cy="6858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200" b="0" i="1"/>
            </a:lvl1pPr>
          </a:lstStyle>
          <a:p>
            <a:pPr lvl="0"/>
            <a:r>
              <a:rPr lang="de-DE" dirty="0"/>
              <a:t>Referent/in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Bild 3">
            <a:extLst>
              <a:ext uri="{FF2B5EF4-FFF2-40B4-BE49-F238E27FC236}">
                <a16:creationId xmlns:a16="http://schemas.microsoft.com/office/drawing/2014/main" id="{B3D5D554-D711-426A-94A3-0FF49119B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ortrag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Bild 7" descr="SHI_BKJPP_PPT-Folie_4zu3_015.png">
            <a:extLst>
              <a:ext uri="{FF2B5EF4-FFF2-40B4-BE49-F238E27FC236}">
                <a16:creationId xmlns:a16="http://schemas.microsoft.com/office/drawing/2014/main" id="{C1F495F8-3CFF-475F-9A4F-DCEF95F9E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384" y="-20538"/>
            <a:ext cx="6957392" cy="5143500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916832" y="1795136"/>
            <a:ext cx="4725144" cy="776615"/>
          </a:xfrm>
          <a:prstGeom prst="rect">
            <a:avLst/>
          </a:prstGeom>
          <a:noFill/>
        </p:spPr>
        <p:txBody>
          <a:bodyPr wrap="square" lIns="180000" tIns="72000" rIns="180000" bIns="93600" anchor="ctr" anchorCtr="0">
            <a:spAutoFit/>
          </a:bodyPr>
          <a:lstStyle>
            <a:lvl1pPr marL="180000" algn="r">
              <a:defRPr sz="2200" b="1" i="0" baseline="0">
                <a:solidFill>
                  <a:srgbClr val="003780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Hier steht die Überschrift </a:t>
            </a:r>
            <a:br>
              <a:rPr lang="de-DE" dirty="0"/>
            </a:br>
            <a:r>
              <a:rPr lang="de-DE" dirty="0"/>
              <a:t>– Zwischenslide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Bild 3">
            <a:extLst>
              <a:ext uri="{FF2B5EF4-FFF2-40B4-BE49-F238E27FC236}">
                <a16:creationId xmlns:a16="http://schemas.microsoft.com/office/drawing/2014/main" id="{B3D5D554-D711-426A-94A3-0FF49119B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784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135000" y="915567"/>
            <a:ext cx="6542676" cy="346471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95000"/>
              <a:buFont typeface="Arial"/>
              <a:buNone/>
              <a:defRPr sz="18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284400" indent="-284400">
              <a:spcAft>
                <a:spcPts val="300"/>
              </a:spcAft>
              <a:buClr>
                <a:srgbClr val="003780"/>
              </a:buClr>
              <a:buSzPct val="110000"/>
              <a:defRPr sz="16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542925" indent="-179388">
              <a:spcAft>
                <a:spcPts val="300"/>
              </a:spcAft>
              <a:buClr>
                <a:srgbClr val="003780"/>
              </a:buClr>
              <a:buSzPct val="110000"/>
              <a:defRPr sz="14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895350" indent="-182563">
              <a:spcAft>
                <a:spcPts val="300"/>
              </a:spcAft>
              <a:buClr>
                <a:srgbClr val="003780"/>
              </a:buClr>
              <a:tabLst>
                <a:tab pos="901700" algn="l"/>
              </a:tabLst>
              <a:defRPr sz="12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1440000" indent="-183600">
              <a:spcAft>
                <a:spcPts val="300"/>
              </a:spcAft>
              <a:buClr>
                <a:srgbClr val="003780"/>
              </a:buClr>
              <a:defRPr sz="12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5000" y="4435453"/>
            <a:ext cx="5094200" cy="576263"/>
          </a:xfrm>
          <a:prstGeom prst="rect">
            <a:avLst/>
          </a:prstGeo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700">
                <a:solidFill>
                  <a:srgbClr val="000000"/>
                </a:solidFill>
                <a:latin typeface="Arial"/>
                <a:cs typeface="Arial"/>
              </a:defRPr>
            </a:lvl1pPr>
            <a:lvl2pPr marL="265112" indent="0">
              <a:buNone/>
              <a:defRPr sz="600">
                <a:latin typeface="Arial"/>
                <a:cs typeface="Arial"/>
              </a:defRPr>
            </a:lvl2pPr>
            <a:lvl3pPr marL="539750" indent="0">
              <a:buNone/>
              <a:defRPr sz="600">
                <a:latin typeface="Arial"/>
                <a:cs typeface="Arial"/>
              </a:defRPr>
            </a:lvl3pPr>
            <a:lvl4pPr marL="804862" indent="0">
              <a:buNone/>
              <a:defRPr sz="600">
                <a:latin typeface="Arial"/>
                <a:cs typeface="Arial"/>
              </a:defRPr>
            </a:lvl4pPr>
            <a:lvl5pPr marL="1079500" indent="0">
              <a:buNone/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Referenzen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4634" y="205978"/>
            <a:ext cx="6588732" cy="781596"/>
          </a:xfrm>
          <a:prstGeom prst="rect">
            <a:avLst/>
          </a:prstGeom>
        </p:spPr>
        <p:txBody>
          <a:bodyPr vert="horz"/>
          <a:lstStyle>
            <a:lvl1pPr>
              <a:defRPr sz="2000" u="none">
                <a:solidFill>
                  <a:srgbClr val="003780"/>
                </a:solidFill>
                <a:uFill>
                  <a:solidFill>
                    <a:srgbClr val="003780"/>
                  </a:solidFill>
                </a:uFill>
                <a:latin typeface="Arial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AAA Inhalt</a:t>
            </a:r>
          </a:p>
        </p:txBody>
      </p:sp>
      <p:pic>
        <p:nvPicPr>
          <p:cNvPr id="10" name="Bild 5">
            <a:extLst>
              <a:ext uri="{FF2B5EF4-FFF2-40B4-BE49-F238E27FC236}">
                <a16:creationId xmlns:a16="http://schemas.microsoft.com/office/drawing/2014/main" id="{EF2EC1AE-0B68-4D50-AB41-8F52F8979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60" y="4617814"/>
            <a:ext cx="1117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135000" y="915567"/>
            <a:ext cx="6542676" cy="346471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SzPct val="95000"/>
              <a:buFont typeface="Arial"/>
              <a:buNone/>
              <a:defRPr sz="18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284400" indent="-284400">
              <a:spcAft>
                <a:spcPts val="300"/>
              </a:spcAft>
              <a:buClr>
                <a:srgbClr val="003780"/>
              </a:buClr>
              <a:buSzPct val="110000"/>
              <a:defRPr sz="16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542925" indent="-179388">
              <a:spcAft>
                <a:spcPts val="300"/>
              </a:spcAft>
              <a:buClr>
                <a:srgbClr val="003780"/>
              </a:buClr>
              <a:buSzPct val="110000"/>
              <a:defRPr sz="14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895350" indent="-182563">
              <a:spcAft>
                <a:spcPts val="300"/>
              </a:spcAft>
              <a:buClr>
                <a:srgbClr val="003780"/>
              </a:buClr>
              <a:tabLst>
                <a:tab pos="901700" algn="l"/>
              </a:tabLst>
              <a:defRPr sz="12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1440000" indent="-183600">
              <a:spcAft>
                <a:spcPts val="300"/>
              </a:spcAft>
              <a:buClr>
                <a:srgbClr val="003780"/>
              </a:buClr>
              <a:defRPr sz="12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5000" y="4435453"/>
            <a:ext cx="5454240" cy="576263"/>
          </a:xfrm>
          <a:prstGeom prst="rect">
            <a:avLst/>
          </a:prstGeo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700">
                <a:solidFill>
                  <a:srgbClr val="000000"/>
                </a:solidFill>
                <a:latin typeface="Arial"/>
                <a:cs typeface="Arial"/>
              </a:defRPr>
            </a:lvl1pPr>
            <a:lvl2pPr marL="265112" indent="0">
              <a:buNone/>
              <a:defRPr sz="600">
                <a:latin typeface="Arial"/>
                <a:cs typeface="Arial"/>
              </a:defRPr>
            </a:lvl2pPr>
            <a:lvl3pPr marL="539750" indent="0">
              <a:buNone/>
              <a:defRPr sz="600">
                <a:latin typeface="Arial"/>
                <a:cs typeface="Arial"/>
              </a:defRPr>
            </a:lvl3pPr>
            <a:lvl4pPr marL="804862" indent="0">
              <a:buNone/>
              <a:defRPr sz="600">
                <a:latin typeface="Arial"/>
                <a:cs typeface="Arial"/>
              </a:defRPr>
            </a:lvl4pPr>
            <a:lvl5pPr marL="1079500" indent="0">
              <a:buNone/>
              <a:defRPr sz="6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Referenzen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34634" y="205978"/>
            <a:ext cx="6588732" cy="781596"/>
          </a:xfrm>
          <a:prstGeom prst="rect">
            <a:avLst/>
          </a:prstGeom>
        </p:spPr>
        <p:txBody>
          <a:bodyPr vert="horz"/>
          <a:lstStyle>
            <a:lvl1pPr>
              <a:defRPr sz="2000" u="none">
                <a:solidFill>
                  <a:srgbClr val="003780"/>
                </a:solidFill>
                <a:uFill>
                  <a:solidFill>
                    <a:srgbClr val="003780"/>
                  </a:solidFill>
                </a:uFill>
                <a:latin typeface="Arial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AAA Inhalt</a:t>
            </a:r>
          </a:p>
        </p:txBody>
      </p:sp>
    </p:spTree>
    <p:extLst>
      <p:ext uri="{BB962C8B-B14F-4D97-AF65-F5344CB8AC3E}">
        <p14:creationId xmlns:p14="http://schemas.microsoft.com/office/powerpoint/2010/main" val="137418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2241817" y="1290601"/>
            <a:ext cx="23743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Vielen</a:t>
            </a:r>
            <a:endParaRPr kumimoji="0" lang="de-DE" sz="4800" b="1" i="0" u="none" strike="noStrike" kern="1200" cap="all" spc="0" normalizeH="0" baseline="0" noProof="0" dirty="0">
              <a:ln>
                <a:noFill/>
              </a:ln>
              <a:solidFill>
                <a:srgbClr val="00378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Dank.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1754814" y="132961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flipH="1">
            <a:off x="1754814" y="285978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5">
            <a:extLst>
              <a:ext uri="{FF2B5EF4-FFF2-40B4-BE49-F238E27FC236}">
                <a16:creationId xmlns:a16="http://schemas.microsoft.com/office/drawing/2014/main" id="{4D3AAC66-3115-49BC-9954-D58379BFA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60" y="4617814"/>
            <a:ext cx="1117600" cy="330200"/>
          </a:xfrm>
          <a:prstGeom prst="rect">
            <a:avLst/>
          </a:prstGeom>
        </p:spPr>
      </p:pic>
      <p:pic>
        <p:nvPicPr>
          <p:cNvPr id="14" name="Bild 3">
            <a:extLst>
              <a:ext uri="{FF2B5EF4-FFF2-40B4-BE49-F238E27FC236}">
                <a16:creationId xmlns:a16="http://schemas.microsoft.com/office/drawing/2014/main" id="{8BAE1B9E-6E94-4592-8D32-34CCBD7DD6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60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2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0" y="5056026"/>
            <a:ext cx="6858000" cy="108012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/>
          <p:cNvSpPr/>
          <p:nvPr userDrawn="1"/>
        </p:nvSpPr>
        <p:spPr>
          <a:xfrm>
            <a:off x="2241817" y="1290601"/>
            <a:ext cx="23743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0" lang="de-DE" sz="4800" b="0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Vielen</a:t>
            </a:r>
            <a:endParaRPr kumimoji="0" lang="de-DE" sz="4800" b="1" i="0" u="none" strike="noStrike" kern="1200" cap="all" spc="0" normalizeH="0" baseline="0" noProof="0" dirty="0">
              <a:ln>
                <a:noFill/>
              </a:ln>
              <a:solidFill>
                <a:srgbClr val="003780"/>
              </a:solidFill>
              <a:effectLst/>
              <a:uLnTx/>
              <a:uFillTx/>
              <a:latin typeface="+mn-lt"/>
              <a:ea typeface="MS PGothic" pitchFamily="34" charset="-128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kumimoji="0" lang="de-DE" sz="4800" b="1" i="0" u="none" strike="noStrike" kern="1200" cap="all" spc="0" normalizeH="0" baseline="0" noProof="0" dirty="0">
                <a:ln>
                  <a:noFill/>
                </a:ln>
                <a:solidFill>
                  <a:srgbClr val="003780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/>
              </a:rPr>
              <a:t>Dank.</a:t>
            </a:r>
            <a:endParaRPr lang="de-DE" sz="4800" cap="all" spc="0" dirty="0">
              <a:solidFill>
                <a:srgbClr val="003780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1754814" y="132961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flipH="1">
            <a:off x="1754814" y="2859782"/>
            <a:ext cx="3348372" cy="0"/>
          </a:xfrm>
          <a:prstGeom prst="line">
            <a:avLst/>
          </a:prstGeom>
          <a:ln w="38100">
            <a:solidFill>
              <a:srgbClr val="0037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 3">
            <a:extLst>
              <a:ext uri="{FF2B5EF4-FFF2-40B4-BE49-F238E27FC236}">
                <a16:creationId xmlns:a16="http://schemas.microsoft.com/office/drawing/2014/main" id="{8BAE1B9E-6E94-4592-8D32-34CCBD7DD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60" y="4376514"/>
            <a:ext cx="1079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69" r:id="rId3"/>
    <p:sldLayoutId id="2147483674" r:id="rId4"/>
    <p:sldLayoutId id="2147483678" r:id="rId5"/>
    <p:sldLayoutId id="2147483663" r:id="rId6"/>
    <p:sldLayoutId id="2147483675" r:id="rId7"/>
    <p:sldLayoutId id="2147483671" r:id="rId8"/>
    <p:sldLayoutId id="2147483676" r:id="rId9"/>
    <p:sldLayoutId id="2147483670" r:id="rId10"/>
    <p:sldLayoutId id="2147483677" r:id="rId11"/>
    <p:sldLayoutId id="2147483672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imes New Roman" panose="02020603050405020304" pitchFamily="18" charset="0"/>
          <a:ea typeface="MS PGothic" pitchFamily="34" charset="-128"/>
          <a:cs typeface="Times New Roman" panose="02020603050405020304" pitchFamily="18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9pPr>
    </p:titleStyle>
    <p:bodyStyle>
      <a:lvl1pPr marL="1825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Lucida Grande"/>
        <a:buChar char="▶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4767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714375" indent="-174625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874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987425" algn="l"/>
        </a:tabLst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254125" indent="-174625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12776" y="1555305"/>
            <a:ext cx="5211198" cy="1081314"/>
          </a:xfrm>
        </p:spPr>
        <p:txBody>
          <a:bodyPr/>
          <a:lstStyle/>
          <a:p>
            <a:pPr marL="0"/>
            <a:r>
              <a:rPr lang="de-DE" dirty="0"/>
              <a:t>ADHS-Therapie in der Transition </a:t>
            </a:r>
            <a:br>
              <a:rPr lang="de-DE" dirty="0"/>
            </a:br>
            <a:r>
              <a:rPr lang="de-DE" dirty="0"/>
              <a:t> QZ Neurologie/Psychiatrie </a:t>
            </a:r>
            <a:br>
              <a:rPr lang="de-DE" dirty="0"/>
            </a:br>
            <a:r>
              <a:rPr lang="de-DE"/>
              <a:t>Dorsten-Marl-Gladbeck 18.09.18</a:t>
            </a:r>
            <a:endParaRPr lang="de-DE" i="1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276872" y="3075806"/>
            <a:ext cx="4266046" cy="1368152"/>
          </a:xfrm>
        </p:spPr>
        <p:txBody>
          <a:bodyPr/>
          <a:lstStyle/>
          <a:p>
            <a:r>
              <a:rPr lang="de-DE" dirty="0"/>
              <a:t>Referent: Dr.med. Ralph Meyers</a:t>
            </a:r>
          </a:p>
          <a:p>
            <a:r>
              <a:rPr lang="de-DE" dirty="0"/>
              <a:t>Sozialpsychiatrisches Centrum</a:t>
            </a:r>
          </a:p>
          <a:p>
            <a:r>
              <a:rPr lang="de-DE" dirty="0"/>
              <a:t>Dorsten</a:t>
            </a:r>
          </a:p>
          <a:p>
            <a:r>
              <a:rPr lang="de-DE" dirty="0">
                <a:solidFill>
                  <a:srgbClr val="FF0000"/>
                </a:solidFill>
              </a:rPr>
              <a:t>www.meyers-dorsten.com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29C791-F0B0-44FA-9E14-75897B45A973}"/>
              </a:ext>
            </a:extLst>
          </p:cNvPr>
          <p:cNvSpPr/>
          <p:nvPr/>
        </p:nvSpPr>
        <p:spPr>
          <a:xfrm>
            <a:off x="5445224" y="4816255"/>
            <a:ext cx="122501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00" dirty="0">
                <a:solidFill>
                  <a:srgbClr val="00378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C-APROM/DE/LDX/0081</a:t>
            </a:r>
            <a:endParaRPr lang="de-DE" sz="700" dirty="0">
              <a:solidFill>
                <a:srgbClr val="FF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21CECD-9A9A-499D-A342-D332020A2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0"/>
            <a:ext cx="2940153" cy="947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09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Veränderungen im Jugendalter (bei ADHS)</a:t>
            </a:r>
          </a:p>
        </p:txBody>
      </p:sp>
      <p:sp>
        <p:nvSpPr>
          <p:cNvPr id="10" name="Ellipse 9"/>
          <p:cNvSpPr/>
          <p:nvPr/>
        </p:nvSpPr>
        <p:spPr>
          <a:xfrm>
            <a:off x="980728" y="807554"/>
            <a:ext cx="1863779" cy="81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Symptomatik</a:t>
            </a:r>
          </a:p>
        </p:txBody>
      </p:sp>
      <p:sp>
        <p:nvSpPr>
          <p:cNvPr id="11" name="Ellipse 10"/>
          <p:cNvSpPr/>
          <p:nvPr/>
        </p:nvSpPr>
        <p:spPr>
          <a:xfrm>
            <a:off x="3397594" y="807554"/>
            <a:ext cx="1863779" cy="810000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Komorbiditäten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4725144" y="1832922"/>
            <a:ext cx="1863779" cy="1621671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26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81" lvl="1">
              <a:spcAft>
                <a:spcPts val="225"/>
              </a:spcAft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</a:t>
            </a:r>
          </a:p>
          <a:p>
            <a:pPr marL="136922" lvl="1" indent="-13454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Störungen des Sozialverhaltens</a:t>
            </a:r>
          </a:p>
          <a:p>
            <a:pPr marL="136922" lvl="1" indent="-13454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Substanzmissbrauch</a:t>
            </a:r>
          </a:p>
          <a:p>
            <a:pPr marL="136922" lvl="1" indent="-13454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Dauer-Konfliktthema Bildschirmmedien</a:t>
            </a:r>
          </a:p>
          <a:p>
            <a:pPr marL="136922" lvl="1" indent="-13454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Depressive Störungen</a:t>
            </a:r>
          </a:p>
          <a:p>
            <a:pPr marL="136922" lvl="1" indent="-134541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Angststörungen</a:t>
            </a:r>
          </a:p>
        </p:txBody>
      </p:sp>
      <p:sp>
        <p:nvSpPr>
          <p:cNvPr id="13" name="Richtungspfeil 12"/>
          <p:cNvSpPr/>
          <p:nvPr/>
        </p:nvSpPr>
        <p:spPr>
          <a:xfrm rot="4265620">
            <a:off x="4717809" y="1589896"/>
            <a:ext cx="324036" cy="21602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B7F91F7-29BB-48AC-868E-737391A987C5}"/>
              </a:ext>
            </a:extLst>
          </p:cNvPr>
          <p:cNvGrpSpPr/>
          <p:nvPr/>
        </p:nvGrpSpPr>
        <p:grpSpPr>
          <a:xfrm>
            <a:off x="2371650" y="1697908"/>
            <a:ext cx="1952505" cy="945850"/>
            <a:chOff x="2371650" y="1697908"/>
            <a:chExt cx="1952505" cy="945850"/>
          </a:xfrm>
        </p:grpSpPr>
        <p:sp>
          <p:nvSpPr>
            <p:cNvPr id="19" name="Ellipse 18"/>
            <p:cNvSpPr/>
            <p:nvPr/>
          </p:nvSpPr>
          <p:spPr>
            <a:xfrm>
              <a:off x="2382875" y="1697908"/>
              <a:ext cx="1885782" cy="945850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371650" y="1952551"/>
              <a:ext cx="19525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Selbstbeobachtung /</a:t>
              </a:r>
            </a:p>
            <a:p>
              <a:pPr algn="ctr"/>
              <a:r>
                <a:rPr lang="de-DE" sz="11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Selbstwahrnehmung</a:t>
              </a:r>
            </a:p>
          </p:txBody>
        </p:sp>
      </p:grpSp>
      <p:sp>
        <p:nvSpPr>
          <p:cNvPr id="25" name="Ellipse 24"/>
          <p:cNvSpPr/>
          <p:nvPr/>
        </p:nvSpPr>
        <p:spPr>
          <a:xfrm>
            <a:off x="2809488" y="2746718"/>
            <a:ext cx="1863778" cy="9188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50"/>
              </a:spcAft>
            </a:pPr>
            <a:r>
              <a:rPr lang="de-DE" sz="11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Persönlichkeit und Rolle</a:t>
            </a:r>
          </a:p>
          <a:p>
            <a:pPr marL="136922" indent="-136922" algn="ctr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Selbständigkeit</a:t>
            </a:r>
          </a:p>
        </p:txBody>
      </p:sp>
      <p:sp>
        <p:nvSpPr>
          <p:cNvPr id="27" name="Flussdiagramm: Alternativer Prozess 26"/>
          <p:cNvSpPr/>
          <p:nvPr/>
        </p:nvSpPr>
        <p:spPr>
          <a:xfrm>
            <a:off x="533692" y="3993908"/>
            <a:ext cx="5271572" cy="378042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26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Behandlungssetting</a:t>
            </a:r>
            <a:r>
              <a:rPr lang="de-DE" sz="14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Fokus stärker auf Patient als auf Familie</a:t>
            </a:r>
          </a:p>
        </p:txBody>
      </p:sp>
      <p:sp>
        <p:nvSpPr>
          <p:cNvPr id="24" name="Ellipse 23"/>
          <p:cNvSpPr/>
          <p:nvPr/>
        </p:nvSpPr>
        <p:spPr>
          <a:xfrm>
            <a:off x="533692" y="2718436"/>
            <a:ext cx="1863778" cy="947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50"/>
              </a:spcAft>
            </a:pPr>
            <a:r>
              <a:rPr lang="de-DE" sz="11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Zukunfts-perspektiven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/ Beruf</a:t>
            </a:r>
            <a:endParaRPr lang="de-DE" sz="1100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32656" y="1678847"/>
            <a:ext cx="1863778" cy="9188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50"/>
              </a:spcAft>
            </a:pPr>
            <a:r>
              <a:rPr lang="de-DE" sz="11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Soziales Umfeld</a:t>
            </a:r>
          </a:p>
          <a:p>
            <a:pPr marL="267891" indent="-130969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</a:p>
          <a:p>
            <a:pPr marL="267891" indent="-130969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Längere Tage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CC250D9-309C-4F80-8CE6-15317A0CC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4413844"/>
            <a:ext cx="1916832" cy="61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597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Identitätsfindung / Persönlichkeitsentwicklung / Definition der eigenen Rolle </a:t>
            </a:r>
            <a:endParaRPr lang="de-DE" sz="14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Wachsende Bedeutung von Sexualität und Liebe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Höhere Erwartungen an Selbstorganisation und Eigenverantwortung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Eigenständiges Bestehen in erweiterten sozialen Bezügen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Zukunftsplanung / Schulabschluss / Berufsausbildung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Loslösung vom Elternhaus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Berufsfindung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Wohnortwechsel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Partnerschaft / Familiengründung</a:t>
            </a:r>
          </a:p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de-DE" sz="1500" dirty="0"/>
              <a:t>...</a:t>
            </a:r>
          </a:p>
          <a:p>
            <a:pPr>
              <a:spcAft>
                <a:spcPts val="450"/>
              </a:spcAft>
            </a:pPr>
            <a:endParaRPr lang="de-DE" sz="15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F37002-5D53-4458-94E9-4DA42D1B46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Steigende Anforderungen </a:t>
            </a:r>
            <a:br>
              <a:rPr lang="de-DE" dirty="0"/>
            </a:br>
            <a:r>
              <a:rPr lang="de-DE" dirty="0"/>
              <a:t>im Jugend- und Erwachsenenalter</a:t>
            </a:r>
          </a:p>
        </p:txBody>
      </p:sp>
      <p:pic>
        <p:nvPicPr>
          <p:cNvPr id="4" name="Picture 2" descr="V:\Shire-Übergreifend\Kongress\I_SHIRE DIV-7543  ADHS-Horizonte_2017\Grafik\Png\v2_1_Horizonte_2017_Grafiken_4zu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54" y="2828487"/>
            <a:ext cx="2512926" cy="14714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7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7F5AB6-D0B6-4751-B766-56FD0729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Übergang mit Qualitätsverlust der Betreuung </a:t>
            </a:r>
            <a:br>
              <a:rPr lang="de-DE" dirty="0"/>
            </a:b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505E3F-A58E-450D-9B8A-0CDAF9DDD8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493583"/>
            <a:ext cx="6480720" cy="395037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Mehrere Untersuchungen aus verschiedenen Ländern konnten aufzeigen, dass bei chronischen Erkrankungen von Jugendlichen der Übergang in die Erwachsenenversorgung mit einem Qualitätsverlust der Betreuung verbunden ist [1, 3, 11]. Besonders neuropsychiatrische Störungsbilder (</a:t>
            </a:r>
            <a:r>
              <a:rPr lang="de-DE" dirty="0" err="1"/>
              <a:t>Neurodevelopmental</a:t>
            </a:r>
            <a:r>
              <a:rPr lang="de-DE" dirty="0"/>
              <a:t> </a:t>
            </a:r>
            <a:r>
              <a:rPr lang="de-DE" dirty="0" err="1"/>
              <a:t>Disorders</a:t>
            </a:r>
            <a:r>
              <a:rPr lang="de-DE" dirty="0"/>
              <a:t> nach DSM-5) scheinen davon betroffen</a:t>
            </a:r>
            <a:br>
              <a:rPr lang="de-DE" dirty="0"/>
            </a:br>
            <a:r>
              <a:rPr lang="de-DE" dirty="0"/>
              <a:t>zu sein [1, 12, 13, 14]. Die Hirnreifung reicht bis in das frühe Erwachsenenalter hinein und ist mit etwa 25 Jahren abgeschlossen.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F28D473-40B4-48DF-8E8C-3B4BE7E82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99924"/>
              </p:ext>
            </p:extLst>
          </p:nvPr>
        </p:nvGraphicFramePr>
        <p:xfrm>
          <a:off x="207697" y="2139702"/>
          <a:ext cx="6264696" cy="258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33306938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DE" sz="2000" b="1" i="0" u="none" strike="noStrike" baseline="0" dirty="0">
                          <a:solidFill>
                            <a:srgbClr val="000000"/>
                          </a:solidFill>
                          <a:latin typeface="ECNEF A+ Myriad Pro"/>
                        </a:rPr>
                        <a:t>Tab. 2: Spezifische Probleme des Übergangs [17, 18]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68336"/>
                  </a:ext>
                </a:extLst>
              </a:tr>
              <a:tr h="1626096">
                <a:tc>
                  <a:txBody>
                    <a:bodyPr/>
                    <a:lstStyle/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Fehlendes Verständnis für einen Transfer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Transfer ohne Transition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Transitionszeitpunkt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Fehlende Abstimmung der Therapiekonzepte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Fehlende Bereitschaft zum „Abgeben“ und „Aufnehmen“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Fehlende Versorgungsstruktur in der Erwachsenenmedizin </a:t>
                      </a:r>
                    </a:p>
                    <a:p>
                      <a:r>
                        <a:rPr kumimoji="0" lang="de-D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ELHP G+ Myriad Pro"/>
                          <a:ea typeface="+mn-ea"/>
                          <a:cs typeface="+mn-cs"/>
                        </a:rPr>
                        <a:t>— </a:t>
                      </a: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BRRP G+ Myriad Pro"/>
                          <a:ea typeface="+mn-ea"/>
                          <a:cs typeface="+mn-cs"/>
                        </a:rPr>
                        <a:t>Ökonomischer Aspekt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889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C0F1F277-1F45-42F9-857E-6DB12D94B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6" y="4443959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308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28800" y="1131590"/>
            <a:ext cx="5085184" cy="3248692"/>
          </a:xfrm>
        </p:spPr>
        <p:txBody>
          <a:bodyPr/>
          <a:lstStyle/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Verringerung der Kernsymptomatik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Verbesserung der Impulskontrolle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Verbesserung der Konzentrationsspanne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Altersadäquate psychosoziale Entwicklung und Integration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Verbesserung der Eltern-Kind- &amp; Schüler-Lehrer-Beziehung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Verbesserung der Schulsituation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Stabiles Selbstwertgefühl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Begabungsentsprechende Schul- und Berufsausbildung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Integration bei Hobby und im Freundeskreis über die Schule hinaus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Verbesserung der Fähigkeit für Liebe und Partnerschaft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6C8B8A-0652-475C-973A-C43DB1612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Frage: </a:t>
            </a:r>
            <a:br>
              <a:rPr lang="de-DE" sz="1800" dirty="0"/>
            </a:br>
            <a:r>
              <a:rPr lang="de-DE" sz="1800" dirty="0"/>
              <a:t>Welches sind Ihre wichtigsten Therapieziele </a:t>
            </a:r>
            <a:br>
              <a:rPr lang="de-DE" sz="1800" dirty="0"/>
            </a:br>
            <a:r>
              <a:rPr lang="de-DE" sz="1800" dirty="0"/>
              <a:t>bei Jugendlichen ab 17 Jahren?</a:t>
            </a:r>
          </a:p>
        </p:txBody>
      </p:sp>
      <p:pic>
        <p:nvPicPr>
          <p:cNvPr id="6" name="Picture 2" descr="D:\OJ\Documents\1_BIZ\1Kunden\shire\ADHS\Daten_Logos\MCM-Aktion\SHI_MCM_Anz_2 Jungs solo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29652"/>
            <a:ext cx="1772816" cy="33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55F1A6-FA79-4067-B02F-5D48809E0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6" y="4443959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476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35000" y="4435453"/>
            <a:ext cx="6417202" cy="576263"/>
          </a:xfrm>
        </p:spPr>
        <p:txBody>
          <a:bodyPr/>
          <a:lstStyle/>
          <a:p>
            <a:r>
              <a:rPr lang="de-DE" dirty="0"/>
              <a:t>„Initiative Therapieerfolg bei ADHS“, Shire 2017; Ergebnisse einer Umfrage unter 80 Pädiatern und Kinder-/ Jugendpsychiatern in Deutschland  2017.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4634" y="131784"/>
            <a:ext cx="6588732" cy="351734"/>
          </a:xfrm>
        </p:spPr>
        <p:txBody>
          <a:bodyPr/>
          <a:lstStyle/>
          <a:p>
            <a:r>
              <a:rPr lang="de-DE" dirty="0"/>
              <a:t>Verschiebung der Therapieziele</a:t>
            </a:r>
            <a:endParaRPr lang="de-DE" sz="135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F6A23B-A7A3-4153-B995-E788C57CE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518"/>
            <a:ext cx="73174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12521506"/>
              </p:ext>
            </p:extLst>
          </p:nvPr>
        </p:nvGraphicFramePr>
        <p:xfrm>
          <a:off x="88944" y="699542"/>
          <a:ext cx="6588732" cy="333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Flussdiagramm: Alternativer Prozess 25"/>
          <p:cNvSpPr/>
          <p:nvPr/>
        </p:nvSpPr>
        <p:spPr>
          <a:xfrm>
            <a:off x="1988840" y="3525856"/>
            <a:ext cx="4104456" cy="486054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26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81" lvl="1" algn="ctr"/>
            <a:r>
              <a:rPr lang="de-DE" sz="12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individuellem Bedarf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C1B009-EFB5-415F-A155-C6321AE3E2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b="1" dirty="0"/>
              <a:t>Unter Berücksichtigung von Lebensalter, Kontext, Persönlichkeitsfaktoren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0A223C-E799-4425-A5ED-F52AACE33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DGKJP et al (</a:t>
            </a:r>
            <a:r>
              <a:rPr lang="de-DE" dirty="0" err="1"/>
              <a:t>Hg</a:t>
            </a:r>
            <a:r>
              <a:rPr lang="de-DE" dirty="0"/>
              <a:t>.). Leitlinie Hyperkinetische Störungen (F90), 2007 (aktuell in Überarbeitung); </a:t>
            </a:r>
            <a:br>
              <a:rPr lang="de-DE" dirty="0"/>
            </a:br>
            <a:r>
              <a:rPr lang="de-DE" dirty="0"/>
              <a:t>Leitlinie ADHS bei Kindern und Jugendlichen der AG ADHS, 2007/2014</a:t>
            </a:r>
          </a:p>
        </p:txBody>
      </p:sp>
      <p:sp>
        <p:nvSpPr>
          <p:cNvPr id="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Multimodale Behandlung bei ADHS</a:t>
            </a:r>
            <a:endParaRPr lang="de-DE" baseline="30000" dirty="0"/>
          </a:p>
        </p:txBody>
      </p:sp>
      <p:sp>
        <p:nvSpPr>
          <p:cNvPr id="13" name="Textfeld 12"/>
          <p:cNvSpPr txBox="1"/>
          <p:nvPr/>
        </p:nvSpPr>
        <p:spPr>
          <a:xfrm>
            <a:off x="4149080" y="2001021"/>
            <a:ext cx="97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Sozial-</a:t>
            </a:r>
            <a:r>
              <a:rPr lang="de-DE" sz="1200" b="1" dirty="0" err="1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Inter-</a:t>
            </a:r>
            <a:r>
              <a:rPr lang="de-DE" sz="1200" b="1" dirty="0" err="1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ventionen</a:t>
            </a:r>
            <a:endPara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8661" y="2107835"/>
            <a:ext cx="97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Psycho-</a:t>
            </a:r>
          </a:p>
          <a:p>
            <a:pPr lvl="0" algn="ctr"/>
            <a:r>
              <a:rPr lang="de-DE" sz="1200" b="1" dirty="0" err="1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edukation</a:t>
            </a:r>
            <a:endPara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1332" y="2018188"/>
            <a:ext cx="10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Verhaltens-</a:t>
            </a:r>
          </a:p>
          <a:p>
            <a:pPr lvl="0" algn="ctr"/>
            <a:r>
              <a:rPr lang="de-DE" sz="1200" b="1" dirty="0" err="1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</a:t>
            </a:r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/>
            <a:r>
              <a:rPr lang="de-DE" sz="1200" b="1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</a:t>
            </a:r>
            <a:r>
              <a:rPr lang="de-DE" sz="1200" b="1" dirty="0" err="1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ventionen</a:t>
            </a:r>
            <a:endParaRPr lang="de-DE" sz="1200" b="1" dirty="0">
              <a:solidFill>
                <a:srgbClr val="2643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ussdiagramm: Alternativer Prozess 18"/>
          <p:cNvSpPr/>
          <p:nvPr/>
        </p:nvSpPr>
        <p:spPr>
          <a:xfrm>
            <a:off x="188640" y="3525856"/>
            <a:ext cx="1296144" cy="486054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264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81" lvl="1" algn="ctr"/>
            <a:r>
              <a:rPr lang="de-DE" sz="120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Muss auf jeden Fall erfolgen</a:t>
            </a:r>
          </a:p>
        </p:txBody>
      </p:sp>
      <p:sp>
        <p:nvSpPr>
          <p:cNvPr id="20" name="Richtungspfeil 19"/>
          <p:cNvSpPr/>
          <p:nvPr/>
        </p:nvSpPr>
        <p:spPr>
          <a:xfrm rot="5400000">
            <a:off x="692696" y="3232785"/>
            <a:ext cx="324036" cy="1829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sp>
        <p:nvSpPr>
          <p:cNvPr id="21" name="Richtungspfeil 20"/>
          <p:cNvSpPr/>
          <p:nvPr/>
        </p:nvSpPr>
        <p:spPr>
          <a:xfrm rot="5400000">
            <a:off x="1992407" y="3226251"/>
            <a:ext cx="324036" cy="1829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sp>
        <p:nvSpPr>
          <p:cNvPr id="22" name="Richtungspfeil 21"/>
          <p:cNvSpPr/>
          <p:nvPr/>
        </p:nvSpPr>
        <p:spPr>
          <a:xfrm rot="5400000">
            <a:off x="3247524" y="3226251"/>
            <a:ext cx="324036" cy="1829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sp>
        <p:nvSpPr>
          <p:cNvPr id="23" name="Richtungspfeil 22"/>
          <p:cNvSpPr/>
          <p:nvPr/>
        </p:nvSpPr>
        <p:spPr>
          <a:xfrm rot="5400000">
            <a:off x="4471660" y="3218366"/>
            <a:ext cx="324036" cy="1829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sp>
        <p:nvSpPr>
          <p:cNvPr id="24" name="Richtungspfeil 23"/>
          <p:cNvSpPr/>
          <p:nvPr/>
        </p:nvSpPr>
        <p:spPr>
          <a:xfrm rot="5400000">
            <a:off x="5734712" y="3226251"/>
            <a:ext cx="324036" cy="1829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35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C2D2805-12DA-4C97-8C0C-3085923334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6" y="4443959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259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8CF158-26F8-4B68-9757-F34D620D82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sollte die Medikation leisten?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88640" y="771550"/>
            <a:ext cx="2016044" cy="2646294"/>
            <a:chOff x="971600" y="1131590"/>
            <a:chExt cx="2160000" cy="3498162"/>
          </a:xfrm>
        </p:grpSpPr>
        <p:sp>
          <p:nvSpPr>
            <p:cNvPr id="7" name="Abgerundetes Rechteck 6"/>
            <p:cNvSpPr/>
            <p:nvPr/>
          </p:nvSpPr>
          <p:spPr>
            <a:xfrm>
              <a:off x="971600" y="1131590"/>
              <a:ext cx="2160000" cy="3498162"/>
            </a:xfrm>
            <a:prstGeom prst="roundRect">
              <a:avLst>
                <a:gd name="adj" fmla="val 221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97345" y="2022277"/>
              <a:ext cx="2110642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Sehr gute Symptomreduzierung</a:t>
              </a:r>
            </a:p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Keine bzw. akzeptable Nebenwirkungen</a:t>
              </a: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1227379" y="1275606"/>
              <a:ext cx="1656184" cy="5762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WIRKUNG</a:t>
              </a:r>
              <a:endParaRPr lang="de-D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C4312D-B05A-4838-810E-1848A9799B99}"/>
              </a:ext>
            </a:extLst>
          </p:cNvPr>
          <p:cNvGrpSpPr/>
          <p:nvPr/>
        </p:nvGrpSpPr>
        <p:grpSpPr>
          <a:xfrm>
            <a:off x="2387467" y="771773"/>
            <a:ext cx="2049645" cy="2644750"/>
            <a:chOff x="2387467" y="771773"/>
            <a:chExt cx="2049645" cy="2644750"/>
          </a:xfrm>
        </p:grpSpPr>
        <p:sp>
          <p:nvSpPr>
            <p:cNvPr id="11" name="Abgerundetes Rechteck 10"/>
            <p:cNvSpPr/>
            <p:nvPr/>
          </p:nvSpPr>
          <p:spPr>
            <a:xfrm>
              <a:off x="2387467" y="771773"/>
              <a:ext cx="2049645" cy="2644750"/>
            </a:xfrm>
            <a:prstGeom prst="roundRect">
              <a:avLst>
                <a:gd name="adj" fmla="val 221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395307" y="1459303"/>
              <a:ext cx="2037523" cy="1957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05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Wirkung wird positiv wahrgenommen</a:t>
              </a:r>
            </a:p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05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Passt ins Selbstbild</a:t>
              </a:r>
            </a:p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05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Keine Befürchtungen bzgl. Abhängigkeit und Nebenwirkungen, auch langfristig</a:t>
              </a:r>
            </a:p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05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Keine negative Veränderung der Persönlichkeit</a:t>
              </a:r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2648882" y="877362"/>
              <a:ext cx="1545806" cy="4233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AKZEPTANZ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C5BB3EA-538A-4559-BFFE-A294B1C94418}"/>
              </a:ext>
            </a:extLst>
          </p:cNvPr>
          <p:cNvGrpSpPr/>
          <p:nvPr/>
        </p:nvGrpSpPr>
        <p:grpSpPr>
          <a:xfrm>
            <a:off x="4619715" y="771774"/>
            <a:ext cx="2049645" cy="2644750"/>
            <a:chOff x="4619715" y="771774"/>
            <a:chExt cx="2049645" cy="2644750"/>
          </a:xfrm>
        </p:grpSpPr>
        <p:sp>
          <p:nvSpPr>
            <p:cNvPr id="15" name="Abgerundetes Rechteck 14"/>
            <p:cNvSpPr/>
            <p:nvPr/>
          </p:nvSpPr>
          <p:spPr>
            <a:xfrm>
              <a:off x="4619715" y="771774"/>
              <a:ext cx="2049645" cy="2644749"/>
            </a:xfrm>
            <a:prstGeom prst="roundRect">
              <a:avLst>
                <a:gd name="adj" fmla="val 22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4876982" y="879509"/>
              <a:ext cx="1545806" cy="43194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ADHÄRENZ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631837" y="1473278"/>
              <a:ext cx="2037523" cy="19432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Keine Stigmatisierung durch die Einnahme</a:t>
              </a:r>
            </a:p>
            <a:p>
              <a:pPr marL="204788" indent="-204788" algn="l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Adhärenz-fördernde Eigenschaften, z. B.</a:t>
              </a:r>
            </a:p>
            <a:p>
              <a:pPr marL="333375" lvl="2" indent="-130969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Abdeckung des gesamten Tages mit Einmalgabe</a:t>
              </a:r>
            </a:p>
            <a:p>
              <a:pPr marL="333375" lvl="2" indent="-130969">
                <a:spcAft>
                  <a:spcPts val="450"/>
                </a:spcAft>
                <a:buClr>
                  <a:srgbClr val="264385"/>
                </a:buClr>
                <a:buFont typeface="Wingdings" panose="05000000000000000000" pitchFamily="2" charset="2"/>
                <a:buChar char="ü"/>
                <a:tabLst>
                  <a:tab pos="601266" algn="l"/>
                </a:tabLst>
              </a:pPr>
              <a:r>
                <a:rPr lang="de-DE" sz="11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 Einnahme-möglichkeiten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5D242CC0-4AA9-4131-8C6A-BDB745C23A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6" y="4443959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12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3"/>
          <p:cNvSpPr txBox="1">
            <a:spLocks/>
          </p:cNvSpPr>
          <p:nvPr/>
        </p:nvSpPr>
        <p:spPr>
          <a:xfrm>
            <a:off x="3645024" y="1131591"/>
            <a:ext cx="3132348" cy="12204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73050" indent="-273050" algn="l" defTabSz="914400" rtl="0" eaLnBrk="1" latinLnBrk="0" hangingPunct="1">
              <a:spcBef>
                <a:spcPct val="20000"/>
              </a:spcBef>
              <a:buClr>
                <a:srgbClr val="264385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43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64385"/>
              </a:buClr>
              <a:buFont typeface="Arial" panose="020B0604020202020204" pitchFamily="34" charset="0"/>
              <a:buChar char="–"/>
              <a:defRPr sz="1600" kern="1200">
                <a:solidFill>
                  <a:srgbClr val="2643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6438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643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64385"/>
              </a:buClr>
              <a:buFont typeface="Arial" panose="020B0604020202020204" pitchFamily="34" charset="0"/>
              <a:buChar char="–"/>
              <a:defRPr sz="1400" kern="1200">
                <a:solidFill>
                  <a:srgbClr val="2643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2643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200" dirty="0"/>
          </a:p>
          <a:p>
            <a:endParaRPr lang="de-DE" sz="1200" dirty="0"/>
          </a:p>
          <a:p>
            <a:pPr marL="0" indent="0">
              <a:buNone/>
            </a:pPr>
            <a:endParaRPr lang="de-DE" sz="105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432"/>
              </a:spcBef>
              <a:spcAft>
                <a:spcPts val="0"/>
              </a:spcAft>
              <a:buNone/>
            </a:pPr>
            <a:r>
              <a:rPr lang="de-DE" sz="1600" b="1" dirty="0"/>
              <a:t>Abbruch der Medikation </a:t>
            </a:r>
            <a:r>
              <a:rPr lang="de-DE" sz="1600" dirty="0"/>
              <a:t>am häufigsten aufgrund von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dirty="0"/>
              <a:t>Nebenwirkungen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dirty="0"/>
              <a:t>unzureichendem Ansprechen bzw. Unwirksamkeit</a:t>
            </a:r>
          </a:p>
          <a:p>
            <a:pPr marL="0" indent="0">
              <a:spcBef>
                <a:spcPts val="432"/>
              </a:spcBef>
              <a:spcAft>
                <a:spcPts val="0"/>
              </a:spcAft>
              <a:buNone/>
            </a:pPr>
            <a:endParaRPr lang="de-DE" sz="1600" b="1" dirty="0"/>
          </a:p>
          <a:p>
            <a:pPr marL="0" indent="0">
              <a:spcBef>
                <a:spcPts val="432"/>
              </a:spcBef>
              <a:spcAft>
                <a:spcPts val="0"/>
              </a:spcAft>
              <a:buNone/>
            </a:pPr>
            <a:r>
              <a:rPr lang="de-DE" sz="1600" dirty="0"/>
              <a:t>Weitere Gründe: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Probleme mit der </a:t>
            </a:r>
            <a:r>
              <a:rPr lang="de-DE" sz="1600" b="1" dirty="0"/>
              <a:t>Einnahme / Dosierung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dirty="0"/>
              <a:t>Stigmatisierung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600" b="1" dirty="0"/>
              <a:t>Einstellung </a:t>
            </a:r>
            <a:r>
              <a:rPr lang="de-DE" sz="1600" dirty="0"/>
              <a:t>des Patienten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Gajria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K et al., Neuropsychiatric Disease and Treatment 2014; 10: 1543–1569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Woran scheitert die Adhärenz?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6085DD-625B-497B-878D-3A199A83E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07" y="4334270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27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/>
              <a:t>Die Einbettung in ein „multimodales Setting“ wird schwieriger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/>
              <a:t>Schrittweise und genaue Dosis-Titrierung bleiben wichtig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Anpassungen im Zeitverlauf insgesamt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Anpassungen im Tagesverlauf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Ggf. Umstellung der Medikation		     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/>
              <a:t>Der Umgang mit Nebenwirkungen wird altersspezifisch komplexer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/>
              <a:t>Die Adhärenz wird „bunter“, tendenziell schlechter </a:t>
            </a: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1600" dirty="0"/>
              <a:t>Kontinuierliches „</a:t>
            </a:r>
            <a:r>
              <a:rPr lang="de-DE" altLang="de-DE" sz="1600" dirty="0" err="1"/>
              <a:t>Adherence</a:t>
            </a:r>
            <a:r>
              <a:rPr lang="de-DE" altLang="de-DE" sz="1600" dirty="0"/>
              <a:t> Management“ wird dadurch um so wichtiger: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sz="1050" dirty="0"/>
              <a:t>Beziehung Arzt / Jugendlicher</a:t>
            </a:r>
            <a:endParaRPr lang="de-DE" altLang="de-DE" sz="1050" dirty="0"/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Kontinuierliche Psychoedukation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Aufgreifen altersspezifischer Anliegen</a:t>
            </a:r>
          </a:p>
          <a:p>
            <a:pPr lvl="2">
              <a:spcBef>
                <a:spcPts val="432"/>
              </a:spcBef>
              <a:spcAft>
                <a:spcPts val="0"/>
              </a:spcAft>
              <a:defRPr/>
            </a:pPr>
            <a:r>
              <a:rPr lang="de-DE" altLang="de-DE" sz="1050" dirty="0"/>
              <a:t>Differenziertes Eingehen auf unerwünschte Wirkungen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FB6EBD-0F6B-454F-B9F0-AC35AEBE6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Medikamentöse Behandlung </a:t>
            </a:r>
            <a:r>
              <a:rPr lang="de-DE" b="1" dirty="0"/>
              <a:t>bei Jugendlichen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4F8AA6-4DBA-4662-8504-8D2DE9ED2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92" y="4260076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60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Typische Äußerungen von Jugendlichen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4125510" y="915884"/>
            <a:ext cx="1895778" cy="536525"/>
          </a:xfrm>
          <a:prstGeom prst="wedgeRoundRectCallout">
            <a:avLst>
              <a:gd name="adj1" fmla="val -50613"/>
              <a:gd name="adj2" fmla="val 109638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emotional eingeengt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013176" y="2204490"/>
            <a:ext cx="1584176" cy="583285"/>
          </a:xfrm>
          <a:prstGeom prst="wedgeRoundRectCallout">
            <a:avLst>
              <a:gd name="adj1" fmla="val -81569"/>
              <a:gd name="adj2" fmla="val -5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fremdgesteuert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836712" y="915566"/>
            <a:ext cx="1895778" cy="626510"/>
          </a:xfrm>
          <a:prstGeom prst="wedgeRoundRectCallout">
            <a:avLst>
              <a:gd name="adj1" fmla="val 52494"/>
              <a:gd name="adj2" fmla="val 9341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nicht mehr so locker</a:t>
            </a:r>
          </a:p>
        </p:txBody>
      </p:sp>
      <p:sp>
        <p:nvSpPr>
          <p:cNvPr id="8" name="Abgerundete rechteckige Legende 7"/>
          <p:cNvSpPr/>
          <p:nvPr/>
        </p:nvSpPr>
        <p:spPr>
          <a:xfrm>
            <a:off x="116632" y="2352922"/>
            <a:ext cx="1895778" cy="594066"/>
          </a:xfrm>
          <a:prstGeom prst="wedgeRoundRectCallout">
            <a:avLst>
              <a:gd name="adj1" fmla="val 63504"/>
              <a:gd name="adj2" fmla="val -18622"/>
              <a:gd name="adj3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weniger kontaktfreudig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950658" y="3786671"/>
            <a:ext cx="1895778" cy="594066"/>
          </a:xfrm>
          <a:prstGeom prst="wedgeRoundRectCallout">
            <a:avLst>
              <a:gd name="adj1" fmla="val -39239"/>
              <a:gd name="adj2" fmla="val -12105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Persönlichkeit verändert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939506" y="3677612"/>
            <a:ext cx="1382554" cy="561268"/>
          </a:xfrm>
          <a:prstGeom prst="wedgeRoundRectCallout">
            <a:avLst>
              <a:gd name="adj1" fmla="val 57825"/>
              <a:gd name="adj2" fmla="val -95905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de-DE" alt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langweilig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3"/>
          <a:stretch/>
        </p:blipFill>
        <p:spPr bwMode="auto">
          <a:xfrm>
            <a:off x="2348880" y="1868670"/>
            <a:ext cx="1093090" cy="146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820" y="1868670"/>
            <a:ext cx="1000292" cy="146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BB44961-40C1-44BF-8567-023912C25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6" y="4443959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67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600" dirty="0"/>
              <a:t>Studien und Vorträge im Auftrag der Firmen Shire, Lilly, </a:t>
            </a:r>
            <a:r>
              <a:rPr lang="de-DE" sz="1600" dirty="0" err="1"/>
              <a:t>Medice</a:t>
            </a:r>
            <a:r>
              <a:rPr lang="de-DE" sz="1600" dirty="0"/>
              <a:t>, Novartis, </a:t>
            </a:r>
            <a:r>
              <a:rPr lang="de-DE" sz="1600" dirty="0" err="1"/>
              <a:t>Servier</a:t>
            </a:r>
            <a:r>
              <a:rPr lang="de-DE" sz="1600" dirty="0"/>
              <a:t>, Janssen-</a:t>
            </a:r>
            <a:r>
              <a:rPr lang="de-DE" sz="1600" dirty="0" err="1"/>
              <a:t>Cilag</a:t>
            </a:r>
            <a:endParaRPr lang="de-DE" sz="1600" dirty="0"/>
          </a:p>
          <a:p>
            <a:r>
              <a:rPr lang="de-DE" sz="1600" dirty="0"/>
              <a:t>Beratender Arzt für die Firmen OPATUS</a:t>
            </a:r>
          </a:p>
          <a:p>
            <a:r>
              <a:rPr lang="de-DE" sz="1600" dirty="0"/>
              <a:t>+++</a:t>
            </a:r>
          </a:p>
          <a:p>
            <a:r>
              <a:rPr lang="de-DE" sz="1600" dirty="0"/>
              <a:t>Beratender Arzt für die KVWL (</a:t>
            </a:r>
            <a:r>
              <a:rPr lang="de-DE" sz="1600" dirty="0" err="1"/>
              <a:t>PharmPro</a:t>
            </a:r>
            <a:r>
              <a:rPr lang="de-DE" sz="1600" dirty="0"/>
              <a:t>)</a:t>
            </a:r>
          </a:p>
          <a:p>
            <a:r>
              <a:rPr lang="de-DE" sz="1600" dirty="0"/>
              <a:t>Mitglied der Ethikkommission der ÄKWL und der Universität Münster</a:t>
            </a:r>
          </a:p>
          <a:p>
            <a:pPr>
              <a:spcBef>
                <a:spcPts val="432"/>
              </a:spcBef>
              <a:spcAft>
                <a:spcPts val="0"/>
              </a:spcAft>
            </a:pPr>
            <a:endParaRPr lang="de-DE" sz="16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Interessenkonflikte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FA18D7-EFB9-482C-AA5F-43A298E23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47" y="4083918"/>
            <a:ext cx="2940153" cy="947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030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71BDF0-71F5-4BF6-9DFF-2DF338F38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Han DD et al. BMC </a:t>
            </a:r>
            <a:r>
              <a:rPr lang="de-DE" dirty="0" err="1"/>
              <a:t>Pharmacol</a:t>
            </a:r>
            <a:r>
              <a:rPr lang="de-DE" dirty="0"/>
              <a:t> 2006; 6: 6; 2. Fachinformation Elvanse®, Dezember 2017;</a:t>
            </a:r>
            <a:br>
              <a:rPr lang="de-DE" dirty="0"/>
            </a:br>
            <a:r>
              <a:rPr lang="de-DE" dirty="0"/>
              <a:t>3. Fachinformation Strattera®, Juni 2015; 4. Fachinformation Intuniv®, Juni 2017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Medikamentöse Behandlungsoptionen der ADHS bei Kindern und Jugendlichen sowie Erwachsenen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64DC0DD-B61E-42B0-AEC9-70E92EA592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7959979"/>
              </p:ext>
            </p:extLst>
          </p:nvPr>
        </p:nvGraphicFramePr>
        <p:xfrm>
          <a:off x="116632" y="1002161"/>
          <a:ext cx="6552424" cy="228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852">
                <a:tc>
                  <a:txBody>
                    <a:bodyPr/>
                    <a:lstStyle/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986" marR="72986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Wirkansatz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Zulassung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Kinder ab 6 J. 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Zulassung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Erwachsene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Methylphenidat</a:t>
                      </a:r>
                      <a:endParaRPr lang="en-US" sz="1100" baseline="300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DA- und NA-Wiederaufnahmehemmung</a:t>
                      </a:r>
                      <a:r>
                        <a:rPr lang="en-US" sz="1100" baseline="300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Dexamfetamin</a:t>
                      </a:r>
                      <a:endParaRPr lang="en-US" sz="1100" baseline="300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DA- und NA-</a:t>
                      </a:r>
                      <a:r>
                        <a:rPr lang="en-US" sz="1100" dirty="0" err="1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Wiederaufnahmehemmung</a:t>
                      </a:r>
                      <a:r>
                        <a:rPr lang="en-US" sz="1100" baseline="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aseline="0" noProof="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verstärkte Neurotransmitter-Freisetzung</a:t>
                      </a:r>
                      <a:r>
                        <a:rPr lang="en-US" sz="1100" baseline="300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100" baseline="30000" noProof="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  <a:endParaRPr lang="en-US" sz="1100" kern="12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Nein</a:t>
                      </a:r>
                      <a:endParaRPr lang="en-US" sz="1100" kern="12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Lisdexamfetamin</a:t>
                      </a:r>
                      <a:endParaRPr lang="en-US" sz="1100" i="1" baseline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300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 err="1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Atomoxetin</a:t>
                      </a:r>
                      <a:endParaRPr lang="en-US" sz="11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NA-Wiederaufnahmehemmung</a:t>
                      </a:r>
                      <a:r>
                        <a:rPr lang="en-US" sz="1100" baseline="300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8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kern="1200" dirty="0" err="1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Guanfacin</a:t>
                      </a:r>
                      <a:endParaRPr lang="en-US" sz="1100" kern="1200" baseline="300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Alpha</a:t>
                      </a:r>
                      <a:r>
                        <a:rPr lang="en-US" sz="1100" kern="1200" baseline="-250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2A</a:t>
                      </a: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-adrenerger Rezeptoragonist</a:t>
                      </a:r>
                      <a:r>
                        <a:rPr lang="en-US" sz="1100" kern="1200" baseline="300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4</a:t>
                      </a:r>
                      <a:endParaRPr lang="en-US" sz="1100" kern="1200" baseline="300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de-DE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</a:t>
                      </a:r>
                      <a:endParaRPr lang="en-US" sz="1100" kern="1200" dirty="0">
                        <a:solidFill>
                          <a:srgbClr val="264385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rgbClr val="26438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Nein</a:t>
                      </a:r>
                    </a:p>
                  </a:txBody>
                  <a:tcPr marL="36492" marR="36492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016111-91A8-4BCF-B71A-56190F55739E}"/>
              </a:ext>
            </a:extLst>
          </p:cNvPr>
          <p:cNvSpPr txBox="1">
            <a:spLocks/>
          </p:cNvSpPr>
          <p:nvPr/>
        </p:nvSpPr>
        <p:spPr bwMode="auto">
          <a:xfrm>
            <a:off x="274269" y="3723878"/>
            <a:ext cx="54006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eaLnBrk="0" hangingPunct="0">
              <a:spcBef>
                <a:spcPts val="150"/>
              </a:spcBef>
              <a:spcAft>
                <a:spcPts val="150"/>
              </a:spcAft>
              <a:buClr>
                <a:srgbClr val="F58025"/>
              </a:buClr>
            </a:pPr>
            <a:r>
              <a:rPr lang="de-DE" altLang="en-US" sz="1000" dirty="0">
                <a:solidFill>
                  <a:srgbClr val="264385"/>
                </a:solidFill>
                <a:latin typeface="Arial" panose="020B0604020202020204" pitchFamily="34" charset="0"/>
              </a:rPr>
              <a:t>DA = Dopamin, NA = Noradrenalin  SER = Serotonin</a:t>
            </a:r>
          </a:p>
          <a:p>
            <a:pPr marL="0" lvl="4" eaLnBrk="0" hangingPunct="0">
              <a:spcBef>
                <a:spcPts val="150"/>
              </a:spcBef>
              <a:spcAft>
                <a:spcPts val="150"/>
              </a:spcAft>
              <a:buClr>
                <a:srgbClr val="F58025"/>
              </a:buClr>
            </a:pPr>
            <a:r>
              <a:rPr lang="de-DE" altLang="en-US" sz="1000" dirty="0">
                <a:solidFill>
                  <a:srgbClr val="264385"/>
                </a:solidFill>
                <a:latin typeface="Arial" panose="020B0604020202020204" pitchFamily="34" charset="0"/>
              </a:rPr>
              <a:t>*Weiterverordnung nach dem 18. LJ bei Einhaltung der Vorgaben der Fachinformation möglich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2B45A-86B6-4BB2-A302-A4586B3E5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4334270"/>
            <a:ext cx="2101208" cy="6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038899-DB0C-447C-B1B7-9BB7FD0F13C8}"/>
              </a:ext>
            </a:extLst>
          </p:cNvPr>
          <p:cNvSpPr txBox="1"/>
          <p:nvPr/>
        </p:nvSpPr>
        <p:spPr>
          <a:xfrm>
            <a:off x="134634" y="3435846"/>
            <a:ext cx="6534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2"/>
                </a:solidFill>
              </a:rPr>
              <a:t>Imipramin                trizyklisches Antidepressivum    SER                         Ja                              </a:t>
            </a:r>
            <a:r>
              <a:rPr lang="de-DE" sz="1100" dirty="0" err="1">
                <a:solidFill>
                  <a:schemeClr val="accent2"/>
                </a:solidFill>
              </a:rPr>
              <a:t>Ja</a:t>
            </a:r>
            <a:endParaRPr lang="de-DE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4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F28D473-40B4-48DF-8E8C-3B4BE7E82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98634"/>
              </p:ext>
            </p:extLst>
          </p:nvPr>
        </p:nvGraphicFramePr>
        <p:xfrm>
          <a:off x="207697" y="195486"/>
          <a:ext cx="6264696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333069389"/>
                    </a:ext>
                  </a:extLst>
                </a:gridCol>
              </a:tblGrid>
              <a:tr h="737643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Tab. 3: 18- bis 21-jährige Barmer-GEK-Versicherten mit ADHS (Auswertung von 623 Fragebögen [14]) 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68336"/>
                  </a:ext>
                </a:extLst>
              </a:tr>
              <a:tr h="35828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64 % mindestens stark durch ADHS belastet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 mindestens stark in Schule /Ausbildung belastet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38 % erlebten sich häufig aggressiv, 33 % traurig-    antriebslos, 15 % ängstlich, 26 % mit Schlafstörungen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86 % sahen Behandlung als notwendig im Erwachsenenbereich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Nur zirka 50 % erhielten nach dem 18. Lebensjahr Stimulanzien oder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Atomoxetin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meist durch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Vorbehandler</a:t>
                      </a:r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Nur zirka 40 % erhielten ein Beratungsgespräch über die Fortführung der Behandlung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zirka 36 % waren die Eltern einbezogen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 fanden es schwer, einen Termin zu finden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889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1E89F197-3380-4BC4-BFC9-31694730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4371950"/>
            <a:ext cx="2179888" cy="702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4146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Dokumentieren </a:t>
            </a:r>
            <a:r>
              <a:rPr lang="de-DE" dirty="0"/>
              <a:t>Sie den </a:t>
            </a:r>
            <a:r>
              <a:rPr lang="de-DE" b="1" dirty="0"/>
              <a:t>indikationsgerechten Einsatz</a:t>
            </a:r>
            <a:r>
              <a:rPr lang="de-DE" dirty="0"/>
              <a:t>!</a:t>
            </a:r>
          </a:p>
          <a:p>
            <a:pPr marL="406004" indent="0">
              <a:spcBef>
                <a:spcPts val="1350"/>
              </a:spcBef>
              <a:buNone/>
            </a:pPr>
            <a:r>
              <a:rPr lang="de-DE" sz="1600" b="1" dirty="0"/>
              <a:t>Alle Diagnosen gemäß ICD-10 </a:t>
            </a:r>
            <a:r>
              <a:rPr lang="de-DE" sz="1600" dirty="0"/>
              <a:t>kodieren, einschließlich komorbider Erkrankungen; quartalsweise Aktualisierungen</a:t>
            </a:r>
          </a:p>
          <a:p>
            <a:pPr marL="406004" indent="0">
              <a:spcBef>
                <a:spcPts val="1350"/>
              </a:spcBef>
              <a:buNone/>
            </a:pPr>
            <a:r>
              <a:rPr lang="de-DE" sz="1600" dirty="0"/>
              <a:t>Die klinisch </a:t>
            </a:r>
            <a:r>
              <a:rPr lang="de-DE" sz="1600" b="1" dirty="0"/>
              <a:t>unzureichende Wirksamkeit der Vormedikation MPH beschreiben</a:t>
            </a:r>
            <a:r>
              <a:rPr lang="de-DE" sz="1600" dirty="0"/>
              <a:t>, z. B. Restsymptomatik, Rebound, zu kurze Wirkdauer, Nebenwirkungen, </a:t>
            </a:r>
            <a:r>
              <a:rPr lang="de-DE" sz="1600" dirty="0" err="1"/>
              <a:t>Adhärenzprobleme</a:t>
            </a:r>
            <a:endParaRPr lang="de-DE" sz="1600" dirty="0"/>
          </a:p>
          <a:p>
            <a:pPr marL="406004" indent="0">
              <a:spcBef>
                <a:spcPts val="1350"/>
              </a:spcBef>
              <a:buNone/>
            </a:pPr>
            <a:r>
              <a:rPr lang="de-DE" sz="1600" b="1" dirty="0"/>
              <a:t>Knappe formalisierte Begründung </a:t>
            </a:r>
            <a:r>
              <a:rPr lang="de-DE" sz="1600" dirty="0"/>
              <a:t>der Umstellung als Ergänzung zu den Informationen in der Patientenakte.</a:t>
            </a:r>
          </a:p>
          <a:p>
            <a:pPr marL="406004" indent="0">
              <a:spcBef>
                <a:spcPts val="1350"/>
              </a:spcBef>
              <a:buNone/>
            </a:pPr>
            <a:r>
              <a:rPr lang="de-DE" sz="1600" dirty="0"/>
              <a:t>Bei </a:t>
            </a:r>
            <a:r>
              <a:rPr lang="de-DE" sz="1600" b="1" dirty="0"/>
              <a:t>Weiterverordnung nach dem 18. </a:t>
            </a:r>
            <a:r>
              <a:rPr lang="de-DE" sz="1600" b="1" dirty="0" err="1"/>
              <a:t>Lj</a:t>
            </a:r>
            <a:r>
              <a:rPr lang="de-DE" sz="1600" b="1" dirty="0"/>
              <a:t>. </a:t>
            </a:r>
            <a:r>
              <a:rPr lang="de-DE" sz="1600" dirty="0"/>
              <a:t>die Einhaltung der in den Abschnitten 4.2 und 4.4 genannten Vorgaben ebenfalls schlüssig in der Patientenakte dokumentieren </a:t>
            </a:r>
          </a:p>
          <a:p>
            <a:pPr marL="406004" indent="0">
              <a:spcBef>
                <a:spcPts val="1350"/>
              </a:spcBef>
              <a:buNone/>
            </a:pP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Empfehlungen für die Praxis</a:t>
            </a:r>
          </a:p>
        </p:txBody>
      </p:sp>
      <p:sp>
        <p:nvSpPr>
          <p:cNvPr id="4" name="Ellipse 3"/>
          <p:cNvSpPr/>
          <p:nvPr/>
        </p:nvSpPr>
        <p:spPr>
          <a:xfrm>
            <a:off x="188640" y="1563638"/>
            <a:ext cx="351000" cy="35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188640" y="2283718"/>
            <a:ext cx="351000" cy="35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lipse 6"/>
          <p:cNvSpPr/>
          <p:nvPr/>
        </p:nvSpPr>
        <p:spPr>
          <a:xfrm>
            <a:off x="188640" y="3273828"/>
            <a:ext cx="351000" cy="351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188640" y="4011910"/>
            <a:ext cx="351000" cy="351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0260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Adoleszenz mit ADHS: </a:t>
            </a:r>
            <a:r>
              <a:rPr lang="de-DE" sz="1500" b="1" dirty="0"/>
              <a:t>höhere Anforderungen, weniger Ressourcen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Persönlichkeitsentwicklung</a:t>
            </a:r>
            <a:r>
              <a:rPr lang="de-DE" sz="1500" dirty="0"/>
              <a:t>, </a:t>
            </a:r>
            <a:r>
              <a:rPr lang="de-DE" sz="1500" b="1" dirty="0"/>
              <a:t>Selbstwahrnehmung </a:t>
            </a:r>
            <a:r>
              <a:rPr lang="de-DE" sz="1500" dirty="0"/>
              <a:t>und </a:t>
            </a:r>
            <a:br>
              <a:rPr lang="de-DE" sz="1500" dirty="0"/>
            </a:br>
            <a:r>
              <a:rPr lang="de-DE" sz="1500" dirty="0"/>
              <a:t>die </a:t>
            </a:r>
            <a:r>
              <a:rPr lang="de-DE" sz="1500" b="1" dirty="0"/>
              <a:t>Peers </a:t>
            </a:r>
            <a:r>
              <a:rPr lang="de-DE" sz="1500" dirty="0"/>
              <a:t>werden wichtige Faktoren für die Therapie.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Anforderungen an die medikamentöse Therapie </a:t>
            </a:r>
            <a:r>
              <a:rPr lang="de-DE" sz="1500" dirty="0"/>
              <a:t>ändern sich:</a:t>
            </a:r>
          </a:p>
          <a:p>
            <a:pPr lvl="2">
              <a:spcBef>
                <a:spcPts val="432"/>
              </a:spcBef>
              <a:spcAft>
                <a:spcPts val="0"/>
              </a:spcAft>
            </a:pPr>
            <a:r>
              <a:rPr lang="de-DE" sz="1300" dirty="0"/>
              <a:t>z. B. längere Wirkdauer, andere Wirkweise erforderlich und gewünscht</a:t>
            </a:r>
          </a:p>
          <a:p>
            <a:pPr lvl="2">
              <a:spcBef>
                <a:spcPts val="432"/>
              </a:spcBef>
              <a:spcAft>
                <a:spcPts val="0"/>
              </a:spcAft>
            </a:pPr>
            <a:r>
              <a:rPr lang="de-DE" sz="1300" dirty="0"/>
              <a:t>ggf. Dosisanpassung oder Umstellung nötig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Optimierung der Pharmakotherapie </a:t>
            </a:r>
            <a:r>
              <a:rPr lang="de-DE" sz="1500" dirty="0"/>
              <a:t>unterstützt die </a:t>
            </a:r>
            <a:r>
              <a:rPr lang="de-DE" sz="1500" b="1" dirty="0"/>
              <a:t>Adhärenz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Lisdexamfetamin </a:t>
            </a:r>
            <a:r>
              <a:rPr lang="de-DE" sz="1500" dirty="0"/>
              <a:t>kann bei Bedarf und unter Beachtung der Vorgaben in der Fachinformation </a:t>
            </a:r>
            <a:r>
              <a:rPr lang="de-DE" sz="1500" b="1" dirty="0"/>
              <a:t>auch in der Transition und im Erwachsenenalter </a:t>
            </a:r>
            <a:r>
              <a:rPr lang="de-DE" sz="1500" dirty="0"/>
              <a:t>im Rahmen seiner Zulassung weiterverordnet werden (kein Off-label-Einsatz)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Dokumentieren Sie </a:t>
            </a:r>
            <a:r>
              <a:rPr lang="de-DE" sz="1500" dirty="0"/>
              <a:t>den zulassungskonformen Einsatz!</a:t>
            </a:r>
          </a:p>
          <a:p>
            <a:pPr>
              <a:spcAft>
                <a:spcPts val="450"/>
              </a:spcAft>
            </a:pP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78689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B6DB04C-7780-4D72-9970-4F8B51CA176D}"/>
              </a:ext>
            </a:extLst>
          </p:cNvPr>
          <p:cNvSpPr txBox="1">
            <a:spLocks/>
          </p:cNvSpPr>
          <p:nvPr/>
        </p:nvSpPr>
        <p:spPr>
          <a:xfrm>
            <a:off x="908720" y="1795135"/>
            <a:ext cx="5733256" cy="471916"/>
          </a:xfrm>
          <a:prstGeom prst="rect">
            <a:avLst/>
          </a:prstGeom>
          <a:noFill/>
        </p:spPr>
        <p:txBody>
          <a:bodyPr wrap="square" lIns="180000" tIns="72000" rIns="180000" bIns="93600" anchor="ctr" anchorCtr="0">
            <a:spAutoFit/>
          </a:bodyPr>
          <a:lstStyle>
            <a:lvl1pPr marL="180000" algn="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3780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6pPr>
            <a:lvl7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7pPr>
            <a:lvl8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8pPr>
            <a:lvl9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9pPr>
          </a:lstStyle>
          <a:p>
            <a:r>
              <a:rPr lang="de-DE"/>
              <a:t>Back-up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284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66374"/>
              </p:ext>
            </p:extLst>
          </p:nvPr>
        </p:nvGraphicFramePr>
        <p:xfrm>
          <a:off x="332656" y="1044181"/>
          <a:ext cx="6300700" cy="2607690"/>
        </p:xfrm>
        <a:graphic>
          <a:graphicData uri="http://schemas.openxmlformats.org/drawingml/2006/table">
            <a:tbl>
              <a:tblPr/>
              <a:tblGrid>
                <a:gridCol w="307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Psychiatrische Störungen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Somatische Störungen</a:t>
                      </a:r>
                    </a:p>
                  </a:txBody>
                  <a:tcPr marL="67500" marR="67500" marT="35100" marB="35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401">
                <a:tc>
                  <a:txBody>
                    <a:bodyPr/>
                    <a:lstStyle>
                      <a:lvl1pPr marL="177800" indent="-1778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177925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738313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22606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782888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324008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369728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415448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4611688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Affektive Störungen (61,8% vs. 14,3%)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Persönlichkeitsstörungen (33,2% vs. 0,6%)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Anpassungsstörungen (18,9% vs. 3,0%)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Schlafstörungen (11,3% vs. 2,3%)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Substanzmissbrauch (7,8% vs. 1,9%)</a:t>
                      </a: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77800" indent="-177800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Erkrankungen des Bewegungsapparates</a:t>
                      </a:r>
                      <a:b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(48,4%  vs. 21,6%)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Gastrointestinale Störungen </a:t>
                      </a:r>
                      <a:b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(41,1% vs. 21,6%)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Stoffwechselstörungen (36,5% vs. 19,0%)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4000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Erkrankungen der oberen Luftwege</a:t>
                      </a:r>
                      <a:b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3550"/>
                          </a:solidFill>
                          <a:effectLst/>
                          <a:latin typeface="Arial" charset="0"/>
                        </a:rPr>
                        <a:t>(33,7% vs. 15,2%)</a:t>
                      </a:r>
                    </a:p>
                  </a:txBody>
                  <a:tcPr marL="67500" marR="67500" marT="35100" marB="35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Schlander</a:t>
            </a:r>
            <a:r>
              <a:rPr lang="de-DE" dirty="0"/>
              <a:t> M, Schwarz O, Trott GE, </a:t>
            </a:r>
            <a:r>
              <a:rPr lang="de-DE" dirty="0" err="1"/>
              <a:t>Viapiano</a:t>
            </a:r>
            <a:r>
              <a:rPr lang="de-DE" dirty="0"/>
              <a:t> M, </a:t>
            </a:r>
            <a:r>
              <a:rPr lang="de-DE" dirty="0" err="1"/>
              <a:t>Bonauer</a:t>
            </a:r>
            <a:r>
              <a:rPr lang="de-DE" dirty="0"/>
              <a:t> N  (2006)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Komorbiditäten bei erwachsenen Patienten </a:t>
            </a:r>
            <a:br>
              <a:rPr lang="de-DE" altLang="de-DE" dirty="0"/>
            </a:br>
            <a:r>
              <a:rPr lang="de-DE" altLang="de-DE" dirty="0"/>
              <a:t>mit ADHS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045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34634" y="1851670"/>
            <a:ext cx="6542676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B600F6A-F15D-4226-A3F6-F07BBB61E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de-DE" sz="1600" dirty="0"/>
              <a:t>Wirtschaftlichkeitsgebot: „Die Leistungen müssen </a:t>
            </a:r>
            <a:r>
              <a:rPr lang="de-DE" sz="1600" b="1" dirty="0"/>
              <a:t>ausreichend</a:t>
            </a:r>
            <a:r>
              <a:rPr lang="de-DE" sz="1600" dirty="0"/>
              <a:t>, </a:t>
            </a:r>
            <a:r>
              <a:rPr lang="de-DE" sz="1600" b="1" dirty="0"/>
              <a:t>zweckmäßig </a:t>
            </a:r>
            <a:r>
              <a:rPr lang="de-DE" sz="1600" dirty="0"/>
              <a:t>und </a:t>
            </a:r>
            <a:r>
              <a:rPr lang="de-DE" sz="1600" b="1" dirty="0"/>
              <a:t>wirtschaftlich </a:t>
            </a:r>
            <a:r>
              <a:rPr lang="de-DE" sz="1600" dirty="0"/>
              <a:t>sein; sie dürfen das Maß des Notwendigen nicht überschreiten.“</a:t>
            </a:r>
            <a:r>
              <a:rPr lang="de-DE" sz="1600" baseline="30000" dirty="0"/>
              <a:t>1 </a:t>
            </a:r>
          </a:p>
          <a:p>
            <a:pPr>
              <a:spcBef>
                <a:spcPts val="432"/>
              </a:spcBef>
              <a:spcAft>
                <a:spcPts val="0"/>
              </a:spcAft>
            </a:pPr>
            <a:endParaRPr lang="de-DE" sz="1200" baseline="30000" dirty="0"/>
          </a:p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Eine Verordnung ist wirtschaftlich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wenn</a:t>
            </a:r>
          </a:p>
          <a:p>
            <a:pPr marL="406004" indent="-203597">
              <a:spcBef>
                <a:spcPts val="432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für die Indikation keine anderen, gleichwertigen Therapien gibt ODER </a:t>
            </a:r>
          </a:p>
          <a:p>
            <a:pPr marL="406004" indent="-203597">
              <a:spcBef>
                <a:spcPts val="432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Therapiealternativen kontraindiziert sind (z. B. Nebenwirkungen) bzw. nicht wirken oder nicht toleriert werden</a:t>
            </a:r>
          </a:p>
          <a:p>
            <a:pPr marL="406004" indent="-203597">
              <a:spcBef>
                <a:spcPts val="432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 dies ordnungsgemäß dokumentiert wurde.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5CBF2E0-BF40-491F-BDB9-CA8D36732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1. SGB V §12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Wirtschaftlichkeit</a:t>
            </a:r>
          </a:p>
        </p:txBody>
      </p:sp>
    </p:spTree>
    <p:extLst>
      <p:ext uri="{BB962C8B-B14F-4D97-AF65-F5344CB8AC3E}">
        <p14:creationId xmlns:p14="http://schemas.microsoft.com/office/powerpoint/2010/main" val="2825822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F28D473-40B4-48DF-8E8C-3B4BE7E82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48952"/>
              </p:ext>
            </p:extLst>
          </p:nvPr>
        </p:nvGraphicFramePr>
        <p:xfrm>
          <a:off x="332656" y="123478"/>
          <a:ext cx="5965855" cy="500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855">
                  <a:extLst>
                    <a:ext uri="{9D8B030D-6E8A-4147-A177-3AD203B41FA5}">
                      <a16:colId xmlns:a16="http://schemas.microsoft.com/office/drawing/2014/main" val="2333069389"/>
                    </a:ext>
                  </a:extLst>
                </a:gridCol>
              </a:tblGrid>
              <a:tr h="518984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Literatur: 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68336"/>
                  </a:ext>
                </a:extLst>
              </a:tr>
              <a:tr h="448772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1. Crowley R, Wolfe I, Lock K,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McKee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M. Impro-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ving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between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paediatric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adult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health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care: a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systematic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review. Arch Dis Child 2011: doi:10.1136/adc.2010.202473. 1-7. 2. Fegert JM,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Hauth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I,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Banaschewski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T, Frey-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berger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HJ. Übergang zwischen Jugend- und Erwachsenenalter: Herausforderungen für die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Transitionspsychiatrie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Eckpunktepapier von DGKJP und DGPPN. 2016: http://www. dgkjp-kongress.de/.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leadmin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/DG-KJP_2017/2016_06_23_eckpunkte_transiti-onspsychiatrie_der_adoleszenz_und_des_ jungen_erwachsenalters_.nal.pdf 3. Singh SP. Transition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care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from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child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mental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health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services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–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great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di- vide.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Curr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Opin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2009; 22:386– 390. 4. Egger HL,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Angold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A. Common emotional and behavioral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disorders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in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preschool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child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presentation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nosology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,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epidemio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logy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Journal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Child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Psychology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2006; 47(3/4), 331-337 5.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Barbaresi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WJ,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Colligan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RC, Weaver AL, et al.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Mortality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, ADHD,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Psychosocial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Adversi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in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Adults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Childhood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ADHD: A Pros-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pective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Study.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Pediatrics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2013; 131 (4): 637- 644. 6. Kessler RC, Adler I, Barkley R, et al. The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pre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valence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correlates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ADHD in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United States: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results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from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National Co-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morbidity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Survey Replication. Am J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, 2006: 163(4):716-723. 7. Kim-Cohen J,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Caspi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Mo¤tt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TE et al.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Juve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nile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Diagnosis in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Adults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Mental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Disor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der: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Developmental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Follow-Back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 Pros-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pective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-Longitudinal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Cohort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Arch Gen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2003; 60(7):709-717. 8.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Kaess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Herpertz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SC. Selbstverletzendes und suizidales Verhalten. In: Lehmkuhl G, Resch F,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Herpertz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SC (Hrsg.) Psychotherapie im jungen Erwachsenenalter. Kohlhammer, Stuttgart. 2015. 9. Brakemeier EL, Normann C. Praxisbuch CBASP – Behandlung chronischer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Depressi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onen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Beltz-Verlag. 2012, S. 23-24. 10. Costello DM,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Swendsen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J, Rose JS,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Dierker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LC. Risk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Protective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Factors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Associated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Trajectories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Depressed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Mood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from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Adolescence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Early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Adulthood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J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Consult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Clin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Psychol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2008; 76 (2): 173–183. 11. Young S, Murphy CM,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Coghill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D.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Avoiding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´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twilight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zone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´: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Recommendations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services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from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adolescence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adulthood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young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people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ADHD. BMC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2011; 11:174-182. 12.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Marcer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H, Finlay F,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Baverstock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A. ADHD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services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–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experience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community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paediatricians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Child: care,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health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development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2008; 34 (5): 564– 566. 13. Turgay A,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Goddman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DW,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Asherson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P, et al.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Lifespan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Persistence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ADHD: The Life Transition Model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Its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Application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J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Clin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2012; e1-e10. 14. Schubert I,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Buitkamp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M, Lehmkuhl G. Ver-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sorgung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bei ADHS im Übergang zum Er-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wachsenenalter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aus Sicht der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Betro©enen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In: Böcken J,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Fürchtenicht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 (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eds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). Gesund-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heitsmonitor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Gütersloh: Verlag Bertels-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mann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Stiftung 2013: 88-121. 15. Teuchert-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Noodt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G, Lehmann K.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Entwick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lungsneuroanatomie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In: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Herpertz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-Dahl-mann B et al. (Hrsg.)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Entwicklungspsychiat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rie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Schattauer-Verlag Stuttgart New York. 2007, 22-40. 16.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Remschmidt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H,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Mattejat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F.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Therapieevalua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tion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von psychischen Störungen bei Kin-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dern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und Jugendlichen.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Dtsch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Arztebl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2003; 100: A 1066–1072 [Heft 16] 17.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McDonagh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JE, Kelly DA.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Transitioning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care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pediatric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recipient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caregi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vers.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Pediatr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Clin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North Am 2003; 50: 1561- 83. 18.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Glaeske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G. Besondere Anforderungen an die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Transitionsversorgung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und an die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Arz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neimittelversorgung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bei Kindern und bei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äl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teren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Menschen. Sachverständigenrat zur Begutachtung der Entwicklung im Gesund-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heitswesen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2010: 1-33. 19. National Institute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Clinical Health and Ex-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cellence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Attention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de.cit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hyperactivity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order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diagnosis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management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ADHD in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children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young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people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adults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Clini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cal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guideline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72 London; 2008. 20.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Kooij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SJ,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Bejerot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S, Blackwell A, et al. Euro-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pean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consensus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statement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on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diagnosis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and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treatment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ADHD: The Euro-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pean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Network Adult ADHD. BMC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2010; 10(1):67. 21. Swift KD, Hall CL,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Marimuttu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V et al.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on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to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adult mental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health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services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for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young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people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with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Attention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De.cit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/Hyper-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activity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Disorder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(ADHD): a qualitative ana-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lysis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of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their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experiences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BMC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Psychiatry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2013; 13-74. 22.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Oldhafer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M. (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eds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.)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Transitionsmedizin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Stutt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gart: Schattauer-Verlag 2016; 23. Fend H. Entwicklungspsychologie des Ju-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gendalters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Wiesbaden: VS Verlag für Sozial-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wissenschaften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2003. 24. Havighurst HJ. Human Development and Education. London: Longmans 1953. 25. Ulrich G. ADHS. Transition aus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Entwick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lungspsychologischer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Sicht. In: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Oldhafer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 (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eds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).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Transitionsmedizin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Stuttgart: Schattauer-Verlag 2016: 10-15. 26.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Stippel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A, Schubert I,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Philipsen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A, Lehmkuhl G. ADHS. In: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Oldhafer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 M (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eds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).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Transitions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- </a:t>
                      </a:r>
                      <a:r>
                        <a:rPr lang="de-DE" sz="800" b="0" i="0" u="none" strike="noStrike" baseline="0" dirty="0" err="1">
                          <a:solidFill>
                            <a:srgbClr val="000000"/>
                          </a:solidFill>
                          <a:latin typeface="CRCVT K+ Myriad Pro"/>
                        </a:rPr>
                        <a:t>medizin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latin typeface="CRCVT K+ Myriad Pro"/>
                        </a:rPr>
                        <a:t>. Stuttgart: Schattauer-Verlag 2016: 149-157. Gelingende Transition zum Erwachsenenalter, 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RCVT K+ Myriad Pro"/>
                          <a:ea typeface="+mn-ea"/>
                          <a:cs typeface="+mn-cs"/>
                        </a:rPr>
                        <a:t>Fortbildung: </a:t>
                      </a:r>
                      <a:r>
                        <a:rPr kumimoji="0" lang="de-DE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RCVT K+ Myriad Pro"/>
                          <a:ea typeface="+mn-ea"/>
                          <a:cs typeface="+mn-cs"/>
                        </a:rPr>
                        <a:t>NeuroTransmitter</a:t>
                      </a:r>
                      <a:r>
                        <a:rPr kumimoji="0" lang="de-DE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RCVT K+ Myriad Pro"/>
                          <a:ea typeface="+mn-ea"/>
                          <a:cs typeface="+mn-cs"/>
                        </a:rPr>
                        <a:t> 2018; 29 (2).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46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8519B65-1615-4ACE-829F-78720B354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2" y="307580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805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7F5AB6-D0B6-4751-B766-56FD0729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4" y="141480"/>
            <a:ext cx="5578134" cy="497088"/>
          </a:xfrm>
        </p:spPr>
        <p:txBody>
          <a:bodyPr/>
          <a:lstStyle/>
          <a:p>
            <a:r>
              <a:rPr lang="de-DE" sz="2800" dirty="0"/>
              <a:t>Gelingende Transition zum Erwachsenenalter 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E0A1A0-425E-44DD-8AFC-713E7ECE9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71550"/>
            <a:ext cx="6480720" cy="396043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664" y="843557"/>
            <a:ext cx="6459696" cy="29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de-DE" sz="2250" dirty="0"/>
          </a:p>
          <a:p>
            <a:pPr marL="0" indent="0">
              <a:buNone/>
            </a:pPr>
            <a:r>
              <a:rPr lang="de-DE" sz="2000" dirty="0"/>
              <a:t>Die Übergangsphase chronisch erkrankter Jugendlicher zum Erwachsenenalter ist in der Routineversorgung </a:t>
            </a:r>
            <a:r>
              <a:rPr lang="de-DE" sz="2000" dirty="0" err="1"/>
              <a:t>häufig</a:t>
            </a:r>
            <a:r>
              <a:rPr lang="de-DE" sz="2000" dirty="0"/>
              <a:t> abrupt und weniger gezielt gestaltet. </a:t>
            </a:r>
          </a:p>
          <a:p>
            <a:pPr marL="0" indent="0">
              <a:buNone/>
            </a:pPr>
            <a:r>
              <a:rPr lang="de-DE" sz="2000" dirty="0"/>
              <a:t>Junge Menschen mit neuropsychiatrischen Erkrankungen und </a:t>
            </a:r>
            <a:r>
              <a:rPr lang="de-DE" sz="2000" dirty="0" err="1"/>
              <a:t>Entwicklungsauffälligkeiten</a:t>
            </a:r>
            <a:r>
              <a:rPr lang="de-DE" sz="2000" dirty="0"/>
              <a:t> sind  besonders stark von einer Lücke in der Versorgungskette </a:t>
            </a:r>
            <a:r>
              <a:rPr lang="de-DE" sz="2000" dirty="0" err="1"/>
              <a:t>betroffen</a:t>
            </a:r>
            <a:r>
              <a:rPr lang="de-DE" sz="2000" dirty="0"/>
              <a:t>. </a:t>
            </a:r>
            <a:endParaRPr lang="en-US" alt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4227934"/>
            <a:ext cx="2533255" cy="816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668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7F5AB6-D0B6-4751-B766-56FD0729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24" y="141480"/>
            <a:ext cx="5578134" cy="497088"/>
          </a:xfrm>
        </p:spPr>
        <p:txBody>
          <a:bodyPr/>
          <a:lstStyle/>
          <a:p>
            <a:r>
              <a:rPr lang="de-DE" dirty="0"/>
              <a:t>Gelingende Transition zum Erwachsenenalter 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E0A1A0-425E-44DD-8AFC-713E7ECE95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771550"/>
            <a:ext cx="6480720" cy="396043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639" y="1419622"/>
            <a:ext cx="6565703" cy="2880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2250" dirty="0"/>
              <a:t>Die betrifft besonders junge Menschen mit neuropsychiatrischen Erkrankungen und Entwicklungsauffälligkeiten zu sein, wie ADHS, </a:t>
            </a:r>
            <a:r>
              <a:rPr lang="de-DE" altLang="de-DE" sz="2250" dirty="0" err="1"/>
              <a:t>Autismusspektrumsstörungen</a:t>
            </a:r>
            <a:r>
              <a:rPr lang="de-DE" altLang="de-DE" sz="2250" dirty="0"/>
              <a:t>, Tourette-Syndrom und Lernstörungen sowie Intelligenzminderungen.</a:t>
            </a:r>
            <a:endParaRPr lang="en-US" altLang="de-DE" sz="2250" dirty="0"/>
          </a:p>
          <a:p>
            <a:endParaRPr lang="en-US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4227934"/>
            <a:ext cx="2533255" cy="816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615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67F5AB6-D0B6-4751-B766-56FD0729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Gelingende Transition zum Erwachsenenalter </a:t>
            </a:r>
            <a:br>
              <a:rPr lang="de-DE" dirty="0"/>
            </a:b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505E3F-A58E-450D-9B8A-0CDAF9DDD8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40" y="627534"/>
            <a:ext cx="6480720" cy="410445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Etwa die Hälfte der psychiatrischen Erkrankungen bei 25-Jährigen beginnen vor dem Alter von 15 Jahren [7]. Suchterkrankungen, psychotische Störungen, selbstverletzendes Verhalten und Suizidalität zeigen einen Altersgipfel in der Adoleszenz und beginnen häufig in dieser Lebensphase [8]. Etwa 75 % der chronischen Depressionen beginnen vor dem 21. Lebensjahr [9, 10].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4227934"/>
            <a:ext cx="2533255" cy="816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9824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616411-3CF1-423A-BE6F-15F2A5E1E1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Shire 2017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31" y="205978"/>
            <a:ext cx="6651035" cy="781596"/>
          </a:xfrm>
        </p:spPr>
        <p:txBody>
          <a:bodyPr/>
          <a:lstStyle/>
          <a:p>
            <a:r>
              <a:rPr lang="de-DE" b="1" dirty="0"/>
              <a:t>Wichtige Übergangssituationen </a:t>
            </a:r>
            <a:br>
              <a:rPr lang="de-DE" b="1" dirty="0"/>
            </a:br>
            <a:r>
              <a:rPr lang="de-DE" b="1" dirty="0"/>
              <a:t>bei Kindern und Jugendlichen mit ADHS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42361" y="2274363"/>
            <a:ext cx="6318000" cy="17932"/>
          </a:xfrm>
          <a:prstGeom prst="line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77435" y="2325674"/>
            <a:ext cx="62639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tabLst>
                <a:tab pos="407194" algn="l"/>
                <a:tab pos="804863" algn="l"/>
                <a:tab pos="1212056" algn="l"/>
                <a:tab pos="1610916" algn="l"/>
                <a:tab pos="2018110" algn="l"/>
                <a:tab pos="2424113" algn="l"/>
                <a:tab pos="2822972" algn="l"/>
                <a:tab pos="3230166" algn="l"/>
                <a:tab pos="3636169" algn="l"/>
                <a:tab pos="4035029" algn="l"/>
                <a:tab pos="4442222" algn="l"/>
                <a:tab pos="4839891" algn="l"/>
                <a:tab pos="5247085" algn="l"/>
              </a:tabLst>
            </a:pP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	</a:t>
            </a:r>
            <a:r>
              <a:rPr lang="de-DE" sz="1500" b="1" dirty="0">
                <a:solidFill>
                  <a:srgbClr val="E38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	8	9</a:t>
            </a:r>
            <a:r>
              <a:rPr lang="de-DE" sz="1500" b="1" dirty="0">
                <a:solidFill>
                  <a:srgbClr val="E38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</a:t>
            </a: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	</a:t>
            </a:r>
            <a:r>
              <a:rPr lang="de-DE" sz="1500" b="1" dirty="0">
                <a:solidFill>
                  <a:srgbClr val="E38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	13   14</a:t>
            </a:r>
            <a:r>
              <a:rPr lang="de-DE" sz="1050" dirty="0">
                <a:solidFill>
                  <a:srgbClr val="2643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    </a:t>
            </a:r>
            <a:r>
              <a:rPr lang="de-DE" sz="1500" b="1" dirty="0">
                <a:solidFill>
                  <a:srgbClr val="E38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16   17   18   19   20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828475" y="2639023"/>
            <a:ext cx="2005991" cy="1008000"/>
            <a:chOff x="1295637" y="2639023"/>
            <a:chExt cx="2674654" cy="1008000"/>
          </a:xfrm>
        </p:grpSpPr>
        <p:sp>
          <p:nvSpPr>
            <p:cNvPr id="40" name="Eingekerbter Richtungspfeil 39"/>
            <p:cNvSpPr/>
            <p:nvPr/>
          </p:nvSpPr>
          <p:spPr>
            <a:xfrm>
              <a:off x="1295637" y="2639023"/>
              <a:ext cx="2674654" cy="1008000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768249" y="2780732"/>
              <a:ext cx="2076142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825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Selbständiger Schulweg, Freunde treffen ohne   </a:t>
              </a:r>
              <a:br>
                <a:rPr lang="de-DE" sz="825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Begleitung durch eigene Eltern, Sport im Verein am Nachmittag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529666" y="2647000"/>
            <a:ext cx="2788688" cy="972000"/>
            <a:chOff x="3563891" y="2647000"/>
            <a:chExt cx="3718251" cy="972000"/>
          </a:xfrm>
        </p:grpSpPr>
        <p:sp>
          <p:nvSpPr>
            <p:cNvPr id="41" name="Eingekerbter Richtungspfeil 40"/>
            <p:cNvSpPr/>
            <p:nvPr/>
          </p:nvSpPr>
          <p:spPr>
            <a:xfrm>
              <a:off x="3563891" y="2647000"/>
              <a:ext cx="3718251" cy="972000"/>
            </a:xfrm>
            <a:prstGeom prst="chevron">
              <a:avLst/>
            </a:prstGeom>
            <a:solidFill>
              <a:srgbClr val="698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031860" y="2780732"/>
              <a:ext cx="3114748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Mehr Fächer und Lehrer,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Nachmittagsschule, Selbstorganisation,  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Freunde treffen ohne Beaufsichtigung, 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Sport bis in die Abendstunden,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Teilnahme am Straßenverkehr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997042" y="2646363"/>
            <a:ext cx="1573467" cy="972000"/>
            <a:chOff x="6853727" y="2646363"/>
            <a:chExt cx="1678712" cy="972000"/>
          </a:xfrm>
        </p:grpSpPr>
        <p:sp>
          <p:nvSpPr>
            <p:cNvPr id="43" name="Eingekerbter Richtungspfeil 42"/>
            <p:cNvSpPr/>
            <p:nvPr/>
          </p:nvSpPr>
          <p:spPr>
            <a:xfrm>
              <a:off x="6853727" y="2646363"/>
              <a:ext cx="1678712" cy="972000"/>
            </a:xfrm>
            <a:prstGeom prst="chevron">
              <a:avLst/>
            </a:prstGeom>
            <a:solidFill>
              <a:srgbClr val="698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289677" y="2835682"/>
              <a:ext cx="12241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Achtstündige   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Arbeitstage</a:t>
              </a:r>
            </a:p>
            <a:p>
              <a:pPr defTabSz="685800"/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Eigene </a:t>
              </a:r>
              <a:b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82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Familie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529666" y="3715952"/>
            <a:ext cx="4023385" cy="936000"/>
            <a:chOff x="3563891" y="3715952"/>
            <a:chExt cx="4968548" cy="936000"/>
          </a:xfrm>
        </p:grpSpPr>
        <p:sp>
          <p:nvSpPr>
            <p:cNvPr id="28" name="Eingekerbter Richtungspfeil 30"/>
            <p:cNvSpPr/>
            <p:nvPr/>
          </p:nvSpPr>
          <p:spPr>
            <a:xfrm>
              <a:off x="3563891" y="3715952"/>
              <a:ext cx="4968548" cy="936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154292" y="3875532"/>
              <a:ext cx="4090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de-DE" sz="900" dirty="0" err="1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Prä</a:t>
              </a:r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)Pubertät: Identitätsfindung, </a:t>
              </a:r>
              <a:b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Wunsch nach Abnabelung von den Eltern, </a:t>
              </a:r>
              <a:b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wachsende Bedeutung der Peer Group, </a:t>
              </a:r>
              <a:b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Liebe und Sexualität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828474" y="3735018"/>
            <a:ext cx="2124177" cy="936000"/>
            <a:chOff x="1295636" y="3735018"/>
            <a:chExt cx="2832235" cy="936000"/>
          </a:xfrm>
        </p:grpSpPr>
        <p:sp>
          <p:nvSpPr>
            <p:cNvPr id="31" name="Eingekerbter Richtungspfeil 30"/>
            <p:cNvSpPr/>
            <p:nvPr/>
          </p:nvSpPr>
          <p:spPr>
            <a:xfrm>
              <a:off x="1295636" y="3735018"/>
              <a:ext cx="2674654" cy="936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prstClr val="black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802804" y="4002618"/>
              <a:ext cx="2325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Eltern = </a:t>
              </a:r>
              <a:b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900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wichtigste Bezugspersonen 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70971" y="1059062"/>
            <a:ext cx="1046404" cy="1181667"/>
            <a:chOff x="719572" y="1059060"/>
            <a:chExt cx="1227927" cy="1181667"/>
          </a:xfrm>
        </p:grpSpPr>
        <p:sp>
          <p:nvSpPr>
            <p:cNvPr id="10" name="Rechteck 9"/>
            <p:cNvSpPr/>
            <p:nvPr/>
          </p:nvSpPr>
          <p:spPr>
            <a:xfrm>
              <a:off x="719572" y="1059060"/>
              <a:ext cx="1227927" cy="7206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1000" b="1" dirty="0">
                  <a:solidFill>
                    <a:srgbClr val="264385"/>
                  </a:solidFill>
                  <a:latin typeface="Arial"/>
                  <a:cs typeface="Arial"/>
                </a:rPr>
                <a:t>Einschulung</a:t>
              </a:r>
            </a:p>
          </p:txBody>
        </p:sp>
        <p:sp>
          <p:nvSpPr>
            <p:cNvPr id="11" name="Gleichschenkliges Dreieck 10"/>
            <p:cNvSpPr/>
            <p:nvPr/>
          </p:nvSpPr>
          <p:spPr>
            <a:xfrm flipH="1" flipV="1">
              <a:off x="1439570" y="1779578"/>
              <a:ext cx="193883" cy="461149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264385"/>
                </a:solidFill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1474786" y="1059583"/>
            <a:ext cx="1359680" cy="1170145"/>
            <a:chOff x="2157381" y="1059582"/>
            <a:chExt cx="1406507" cy="1170144"/>
          </a:xfrm>
        </p:grpSpPr>
        <p:sp>
          <p:nvSpPr>
            <p:cNvPr id="36" name="Rechteck 35"/>
            <p:cNvSpPr/>
            <p:nvPr/>
          </p:nvSpPr>
          <p:spPr>
            <a:xfrm>
              <a:off x="2157381" y="1059582"/>
              <a:ext cx="1406507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0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Verstärkte Leistungs-anforderungen</a:t>
              </a:r>
              <a:br>
                <a:rPr lang="de-DE" sz="10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b="1" dirty="0">
                  <a:solidFill>
                    <a:srgbClr val="264385"/>
                  </a:solidFill>
                  <a:latin typeface="Arial"/>
                  <a:cs typeface="Arial"/>
                </a:rPr>
                <a:t>Neue Schulform</a:t>
              </a:r>
            </a:p>
          </p:txBody>
        </p:sp>
        <p:sp>
          <p:nvSpPr>
            <p:cNvPr id="37" name="Gleichschenkliges Dreieck 36"/>
            <p:cNvSpPr/>
            <p:nvPr/>
          </p:nvSpPr>
          <p:spPr>
            <a:xfrm flipH="1" flipV="1">
              <a:off x="3090240" y="1779576"/>
              <a:ext cx="236843" cy="45015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264385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972466" y="1059583"/>
            <a:ext cx="961353" cy="1166333"/>
            <a:chOff x="3779912" y="1059582"/>
            <a:chExt cx="1656184" cy="1166332"/>
          </a:xfrm>
        </p:grpSpPr>
        <p:sp>
          <p:nvSpPr>
            <p:cNvPr id="47" name="Rechteck 46"/>
            <p:cNvSpPr/>
            <p:nvPr/>
          </p:nvSpPr>
          <p:spPr>
            <a:xfrm>
              <a:off x="3779912" y="1059582"/>
              <a:ext cx="1656184" cy="72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de-DE" sz="1000" b="1" dirty="0">
                  <a:solidFill>
                    <a:srgbClr val="264385"/>
                  </a:solidFill>
                  <a:latin typeface="Arial"/>
                  <a:cs typeface="Arial"/>
                </a:rPr>
                <a:t>Pubertät</a:t>
              </a:r>
            </a:p>
          </p:txBody>
        </p:sp>
        <p:sp>
          <p:nvSpPr>
            <p:cNvPr id="48" name="Gleichschenkliges Dreieck 47"/>
            <p:cNvSpPr/>
            <p:nvPr/>
          </p:nvSpPr>
          <p:spPr>
            <a:xfrm flipV="1">
              <a:off x="4738198" y="1779578"/>
              <a:ext cx="319600" cy="446336"/>
            </a:xfrm>
            <a:prstGeom prst="triangle">
              <a:avLst>
                <a:gd name="adj" fmla="val 5329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 dirty="0">
                <a:solidFill>
                  <a:srgbClr val="264385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5382922" y="1059063"/>
            <a:ext cx="1026113" cy="1166849"/>
            <a:chOff x="7199706" y="927368"/>
            <a:chExt cx="1368151" cy="1298541"/>
          </a:xfrm>
        </p:grpSpPr>
        <p:sp>
          <p:nvSpPr>
            <p:cNvPr id="62" name="Rechteck 61"/>
            <p:cNvSpPr/>
            <p:nvPr/>
          </p:nvSpPr>
          <p:spPr>
            <a:xfrm>
              <a:off x="7199706" y="927368"/>
              <a:ext cx="1368151" cy="814955"/>
            </a:xfrm>
            <a:prstGeom prst="rect">
              <a:avLst/>
            </a:prstGeom>
            <a:solidFill>
              <a:srgbClr val="698F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de-DE" sz="1000" b="1" dirty="0">
                  <a:solidFill>
                    <a:prstClr val="white"/>
                  </a:solidFill>
                  <a:latin typeface="Arial"/>
                  <a:cs typeface="Arial"/>
                </a:rPr>
                <a:t>Berufs-ausbildung, Arbeitsalltag</a:t>
              </a:r>
            </a:p>
          </p:txBody>
        </p:sp>
        <p:sp>
          <p:nvSpPr>
            <p:cNvPr id="63" name="Gleichschenkliges Dreieck 62"/>
            <p:cNvSpPr/>
            <p:nvPr/>
          </p:nvSpPr>
          <p:spPr>
            <a:xfrm flipV="1">
              <a:off x="7319718" y="1742322"/>
              <a:ext cx="228903" cy="483587"/>
            </a:xfrm>
            <a:prstGeom prst="triangle">
              <a:avLst>
                <a:gd name="adj" fmla="val 55845"/>
              </a:avLst>
            </a:prstGeom>
            <a:solidFill>
              <a:srgbClr val="698F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 dirty="0">
                <a:solidFill>
                  <a:srgbClr val="264385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12641" y="3849753"/>
            <a:ext cx="1080000" cy="789736"/>
            <a:chOff x="126675" y="3757890"/>
            <a:chExt cx="1276973" cy="964555"/>
          </a:xfrm>
        </p:grpSpPr>
        <p:sp>
          <p:nvSpPr>
            <p:cNvPr id="39" name="Textfeld 38"/>
            <p:cNvSpPr txBox="1"/>
            <p:nvPr/>
          </p:nvSpPr>
          <p:spPr>
            <a:xfrm>
              <a:off x="126675" y="4440515"/>
              <a:ext cx="1276973" cy="28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9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Entwicklung</a:t>
              </a: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87" y="3757890"/>
              <a:ext cx="712787" cy="68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uppieren 29"/>
          <p:cNvGrpSpPr/>
          <p:nvPr/>
        </p:nvGrpSpPr>
        <p:grpSpPr>
          <a:xfrm>
            <a:off x="4041830" y="1059061"/>
            <a:ext cx="1214699" cy="1181670"/>
            <a:chOff x="5796136" y="1059060"/>
            <a:chExt cx="1224136" cy="1181669"/>
          </a:xfrm>
        </p:grpSpPr>
        <p:sp>
          <p:nvSpPr>
            <p:cNvPr id="57" name="Rechteck 56"/>
            <p:cNvSpPr/>
            <p:nvPr/>
          </p:nvSpPr>
          <p:spPr>
            <a:xfrm>
              <a:off x="5796136" y="1059060"/>
              <a:ext cx="1224136" cy="732306"/>
            </a:xfrm>
            <a:prstGeom prst="rect">
              <a:avLst/>
            </a:prstGeom>
            <a:solidFill>
              <a:srgbClr val="698F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/>
              <a:r>
                <a:rPr lang="de-DE" sz="1000" b="1" dirty="0">
                  <a:solidFill>
                    <a:prstClr val="white"/>
                  </a:solidFill>
                  <a:latin typeface="Arial"/>
                  <a:cs typeface="Arial"/>
                </a:rPr>
                <a:t>Schulabschluss</a:t>
              </a:r>
              <a:br>
                <a:rPr lang="de-DE" sz="1000" b="1" dirty="0">
                  <a:solidFill>
                    <a:prstClr val="white"/>
                  </a:solidFill>
                  <a:latin typeface="Arial"/>
                  <a:cs typeface="Arial"/>
                </a:rPr>
              </a:br>
              <a:r>
                <a:rPr lang="de-DE" sz="1000" b="1" dirty="0">
                  <a:solidFill>
                    <a:prstClr val="white"/>
                  </a:solidFill>
                  <a:latin typeface="Arial"/>
                  <a:cs typeface="Arial"/>
                </a:rPr>
                <a:t>Berufs-orientierung</a:t>
              </a:r>
            </a:p>
          </p:txBody>
        </p:sp>
        <p:sp>
          <p:nvSpPr>
            <p:cNvPr id="51" name="Gleichschenkliges Dreieck 50"/>
            <p:cNvSpPr/>
            <p:nvPr/>
          </p:nvSpPr>
          <p:spPr>
            <a:xfrm flipV="1">
              <a:off x="6769272" y="1784684"/>
              <a:ext cx="173011" cy="456045"/>
            </a:xfrm>
            <a:prstGeom prst="triangle">
              <a:avLst>
                <a:gd name="adj" fmla="val 59917"/>
              </a:avLst>
            </a:prstGeom>
            <a:solidFill>
              <a:srgbClr val="698F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>
                <a:solidFill>
                  <a:srgbClr val="264385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72331" y="2640840"/>
            <a:ext cx="1242000" cy="947987"/>
            <a:chOff x="126675" y="2640838"/>
            <a:chExt cx="1276973" cy="980574"/>
          </a:xfrm>
        </p:grpSpPr>
        <p:sp>
          <p:nvSpPr>
            <p:cNvPr id="38" name="Textfeld 37"/>
            <p:cNvSpPr txBox="1"/>
            <p:nvPr/>
          </p:nvSpPr>
          <p:spPr>
            <a:xfrm>
              <a:off x="126675" y="3382645"/>
              <a:ext cx="1276973" cy="23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de-DE" sz="900" b="1" dirty="0">
                  <a:solidFill>
                    <a:srgbClr val="2643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Tagesablauf</a:t>
              </a:r>
            </a:p>
          </p:txBody>
        </p:sp>
        <p:pic>
          <p:nvPicPr>
            <p:cNvPr id="2050" name="Picture 2" descr="V:\Shire-Übergreifend\Kongress\I_SHIRE DIV-7342  DGKJP_2017_Symposium\Grafik\png\tagesbalau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7" y="2640838"/>
              <a:ext cx="758243" cy="7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2D2D1A84-525C-46D6-A1B5-8AF154E812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4" y="30046"/>
            <a:ext cx="1850536" cy="596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9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80" y="915566"/>
            <a:ext cx="2160240" cy="142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" r="1" b="1579"/>
          <a:stretch/>
        </p:blipFill>
        <p:spPr bwMode="auto">
          <a:xfrm>
            <a:off x="2792414" y="900727"/>
            <a:ext cx="2589980" cy="29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80" y="2332550"/>
            <a:ext cx="2160240" cy="149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8FCDB2-0C57-4DAE-A24B-95EE95AA3E44}"/>
              </a:ext>
            </a:extLst>
          </p:cNvPr>
          <p:cNvGrpSpPr/>
          <p:nvPr/>
        </p:nvGrpSpPr>
        <p:grpSpPr>
          <a:xfrm>
            <a:off x="2792415" y="3776628"/>
            <a:ext cx="2957021" cy="470445"/>
            <a:chOff x="2780823" y="3772327"/>
            <a:chExt cx="2957021" cy="47044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10978" b="12252"/>
            <a:stretch/>
          </p:blipFill>
          <p:spPr bwMode="auto">
            <a:xfrm>
              <a:off x="2780823" y="3848676"/>
              <a:ext cx="465136" cy="35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284983" y="3772327"/>
              <a:ext cx="2452861" cy="47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defTabSz="685800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Über</a:t>
              </a:r>
              <a:r>
                <a:rPr lang="en-GB" sz="1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 2 </a:t>
              </a: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Jahre</a:t>
              </a:r>
              <a:r>
                <a:rPr lang="en-GB" sz="1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Verzögerung</a:t>
              </a:r>
              <a:endParaRPr lang="en-GB" altLang="ja-JP" sz="1000" dirty="0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0 </a:t>
              </a: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bis</a:t>
              </a:r>
              <a:r>
                <a:rPr lang="en-GB" sz="1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 2 </a:t>
              </a: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Jahre</a:t>
              </a:r>
              <a:r>
                <a:rPr lang="en-GB" sz="1000" dirty="0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 </a:t>
              </a:r>
              <a:r>
                <a:rPr lang="en-GB" sz="1000" dirty="0" err="1">
                  <a:solidFill>
                    <a:schemeClr val="tx1">
                      <a:lumMod val="50000"/>
                    </a:schemeClr>
                  </a:solidFill>
                  <a:latin typeface="Arial" charset="0"/>
                </a:rPr>
                <a:t>Verzögerung</a:t>
              </a:r>
              <a:endParaRPr lang="en-GB" sz="1000" dirty="0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48680" y="3867894"/>
            <a:ext cx="2243734" cy="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685800" eaLnBrk="1" fontAlgn="base" hangingPunct="1">
              <a:spcBef>
                <a:spcPts val="844"/>
              </a:spcBef>
              <a:spcAft>
                <a:spcPct val="0"/>
              </a:spcAft>
            </a:pP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Ns:  ADHS = 223; </a:t>
            </a:r>
            <a:r>
              <a:rPr lang="en-GB" sz="10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Kontrolle</a:t>
            </a:r>
            <a:r>
              <a:rPr lang="en-GB" sz="1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= 223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DA737C-102C-489F-9232-40630EFB4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Shaw, P. et al. (2007). Proceedings of the National Academy of Sciences, 104, 19649–19654.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3E1DAF4-DD08-4D69-9B70-641D4580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Verzögerte Hirnreifung bei ADHS</a:t>
            </a:r>
            <a:br>
              <a:rPr lang="de-DE" dirty="0"/>
            </a:br>
            <a:r>
              <a:rPr lang="de-DE" sz="1350" dirty="0"/>
              <a:t>- Zielparameter: Erreichen der maximalen kortikalen Stärke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A1DC54-D424-4771-B22F-88575FD469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17" y="4263079"/>
            <a:ext cx="2424247" cy="781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370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DAE7E0DF-E202-4765-8B5B-186022120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114" y="954547"/>
            <a:ext cx="6542676" cy="346471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Die Prävalenz des unaufmerksamen Subtyps (nach DSM-IV) steigt deutlich an, die Subtypen hyperaktiv-impulsiv und kombiniert nehmen ab</a:t>
            </a:r>
            <a:r>
              <a:rPr lang="de-DE" sz="1400" baseline="30000" dirty="0">
                <a:solidFill>
                  <a:schemeClr val="tx2"/>
                </a:solidFill>
              </a:rPr>
              <a:t>1</a:t>
            </a:r>
          </a:p>
          <a:p>
            <a:endParaRPr lang="de-DE" dirty="0"/>
          </a:p>
        </p:txBody>
      </p:sp>
      <p:sp>
        <p:nvSpPr>
          <p:cNvPr id="25642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135000" y="4435453"/>
            <a:ext cx="5886288" cy="576263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de-DE" sz="1000" dirty="0">
                <a:ea typeface="Helvetica"/>
              </a:rPr>
              <a:t>1. Modifiziert nach Hurtig T et al. J Am </a:t>
            </a:r>
            <a:r>
              <a:rPr lang="de-DE" sz="1000" dirty="0" err="1">
                <a:ea typeface="Helvetica"/>
              </a:rPr>
              <a:t>Acad</a:t>
            </a:r>
            <a:r>
              <a:rPr lang="de-DE" sz="1000" dirty="0">
                <a:ea typeface="Helvetica"/>
              </a:rPr>
              <a:t> Child </a:t>
            </a:r>
            <a:r>
              <a:rPr lang="de-DE" sz="1000" dirty="0" err="1">
                <a:ea typeface="Helvetica"/>
              </a:rPr>
              <a:t>Adolesc</a:t>
            </a:r>
            <a:r>
              <a:rPr lang="de-DE" sz="1000" dirty="0">
                <a:ea typeface="Helvetica"/>
              </a:rPr>
              <a:t> </a:t>
            </a:r>
            <a:r>
              <a:rPr lang="de-DE" sz="1000" dirty="0" err="1">
                <a:ea typeface="Helvetica"/>
              </a:rPr>
              <a:t>Psychiatry</a:t>
            </a:r>
            <a:r>
              <a:rPr lang="de-DE" sz="1000" dirty="0">
                <a:ea typeface="Helvetica"/>
              </a:rPr>
              <a:t> 2007; 46</a:t>
            </a:r>
            <a:r>
              <a:rPr lang="de-DE" sz="1000" dirty="0">
                <a:ea typeface="Helvetica"/>
                <a:sym typeface="Wingdings" pitchFamily="2" charset="2"/>
              </a:rPr>
              <a:t>(12)</a:t>
            </a:r>
            <a:r>
              <a:rPr lang="de-DE" sz="1000" dirty="0">
                <a:ea typeface="Helvetica"/>
              </a:rPr>
              <a:t> 1605 - 1613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BB8466B-0DEF-4F26-BDFB-6100282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Veränderung des ADHS-Erscheinungsbildes vom Kindesalter zum Jugendalter</a:t>
            </a:r>
            <a:r>
              <a:rPr lang="de-DE" baseline="30000" dirty="0"/>
              <a:t>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F135AA-5462-4DC8-831E-5C9FCC5E3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8" r="2630"/>
          <a:stretch/>
        </p:blipFill>
        <p:spPr>
          <a:xfrm>
            <a:off x="134634" y="977388"/>
            <a:ext cx="6543042" cy="29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AA110-C3BE-4114-A9B3-FE689FC22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1) Grützmacher. H. Unfallgefährdung bei ADHS. Dt. Ärzteblatt 2001; 98. A 2195-2197 (Heft 34-35) 2) Barkley RA. Major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with ADHD, J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2002; 63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suppl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12): 10-15 3) Biedermann J.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Pharmocotherapy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of ADHD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Vol. 104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 August 1999, S. 1-5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5740F0-9D61-49D5-AA65-167636BF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soziale Auswirkungen der ADHS vom </a:t>
            </a:r>
            <a:br>
              <a:rPr lang="de-DE" dirty="0"/>
            </a:br>
            <a:r>
              <a:rPr lang="de-DE" dirty="0"/>
              <a:t>Kindes- zum Erwachsenenalter</a:t>
            </a:r>
          </a:p>
        </p:txBody>
      </p:sp>
      <p:sp>
        <p:nvSpPr>
          <p:cNvPr id="14" name="Text Box 4104">
            <a:extLst>
              <a:ext uri="{FF2B5EF4-FFF2-40B4-BE49-F238E27FC236}">
                <a16:creationId xmlns:a16="http://schemas.microsoft.com/office/drawing/2014/main" id="{BB980641-B8CF-451F-B458-E831C62F4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779" y="3766269"/>
            <a:ext cx="2031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35%                       </a:t>
            </a:r>
            <a:br>
              <a:rPr lang="de-DE" altLang="de-DE" sz="1200" b="1" dirty="0">
                <a:solidFill>
                  <a:srgbClr val="FF0000"/>
                </a:solidFill>
                <a:latin typeface="+mj-lt"/>
              </a:rPr>
            </a:b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ohne Schulabschluss</a:t>
            </a:r>
            <a:r>
              <a:rPr lang="de-DE" altLang="de-DE" sz="1200" b="1" baseline="30000" dirty="0">
                <a:solidFill>
                  <a:srgbClr val="FF0000"/>
                </a:solidFill>
                <a:latin typeface="+mj-lt"/>
              </a:rPr>
              <a:t>2)</a:t>
            </a:r>
          </a:p>
        </p:txBody>
      </p:sp>
      <p:sp>
        <p:nvSpPr>
          <p:cNvPr id="15" name="Text Box 4105">
            <a:extLst>
              <a:ext uri="{FF2B5EF4-FFF2-40B4-BE49-F238E27FC236}">
                <a16:creationId xmlns:a16="http://schemas.microsoft.com/office/drawing/2014/main" id="{29E052BB-4B46-4170-85EE-9F527A78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1" y="3764396"/>
            <a:ext cx="2031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400%                         höheres Unfallrisiko</a:t>
            </a:r>
            <a:r>
              <a:rPr lang="de-DE" altLang="de-DE" sz="1200" b="1" baseline="30000" dirty="0">
                <a:solidFill>
                  <a:srgbClr val="FF0000"/>
                </a:solidFill>
                <a:latin typeface="+mj-lt"/>
              </a:rPr>
              <a:t>1)</a:t>
            </a:r>
            <a:endParaRPr lang="en-US" altLang="de-DE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 Box 4106">
            <a:extLst>
              <a:ext uri="{FF2B5EF4-FFF2-40B4-BE49-F238E27FC236}">
                <a16:creationId xmlns:a16="http://schemas.microsoft.com/office/drawing/2014/main" id="{61E51C0D-53C6-4700-9FBE-D8D79192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036" y="3760752"/>
            <a:ext cx="2031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85%                       höheres</a:t>
            </a:r>
            <a:br>
              <a:rPr lang="de-DE" altLang="de-DE" sz="1200" b="1" dirty="0">
                <a:solidFill>
                  <a:srgbClr val="FF0000"/>
                </a:solidFill>
                <a:latin typeface="+mj-lt"/>
              </a:rPr>
            </a:b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 Drogenrisiko</a:t>
            </a:r>
            <a:r>
              <a:rPr lang="de-DE" altLang="de-DE" sz="1200" b="1" baseline="30000" dirty="0">
                <a:solidFill>
                  <a:srgbClr val="FF0000"/>
                </a:solidFill>
                <a:latin typeface="+mj-lt"/>
              </a:rPr>
              <a:t>3)</a:t>
            </a:r>
            <a:r>
              <a:rPr lang="de-DE" altLang="de-DE" sz="12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7" name="Rectangle 4112">
            <a:extLst>
              <a:ext uri="{FF2B5EF4-FFF2-40B4-BE49-F238E27FC236}">
                <a16:creationId xmlns:a16="http://schemas.microsoft.com/office/drawing/2014/main" id="{77AD2B75-E690-45C7-9D16-C8075DE6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" y="1392848"/>
            <a:ext cx="2031324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spcBef>
                <a:spcPct val="50000"/>
              </a:spcBef>
              <a:buClr>
                <a:srgbClr val="000000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Schulschwächen</a:t>
            </a:r>
          </a:p>
          <a:p>
            <a:pPr defTabSz="685800">
              <a:spcBef>
                <a:spcPct val="50000"/>
              </a:spcBef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Klassenkasper</a:t>
            </a:r>
          </a:p>
          <a:p>
            <a:pPr defTabSz="685800">
              <a:spcBef>
                <a:spcPct val="50000"/>
              </a:spcBef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Aufsässigkeit</a:t>
            </a:r>
          </a:p>
          <a:p>
            <a:pPr defTabSz="685800">
              <a:spcBef>
                <a:spcPct val="50000"/>
              </a:spcBef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Aggressivität</a:t>
            </a:r>
          </a:p>
          <a:p>
            <a:pPr defTabSz="685800">
              <a:spcBef>
                <a:spcPct val="50000"/>
              </a:spcBef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Soziale Ausgrenzung</a:t>
            </a:r>
          </a:p>
          <a:p>
            <a:pPr defTabSz="685800">
              <a:spcBef>
                <a:spcPct val="50000"/>
              </a:spcBef>
            </a:pPr>
            <a:r>
              <a:rPr lang="en-US" altLang="de-DE" sz="1200" dirty="0">
                <a:solidFill>
                  <a:srgbClr val="004188"/>
                </a:solidFill>
                <a:latin typeface="+mn-lt"/>
              </a:rPr>
              <a:t>  </a:t>
            </a:r>
          </a:p>
        </p:txBody>
      </p:sp>
      <p:sp>
        <p:nvSpPr>
          <p:cNvPr id="18" name="Textfeld 9">
            <a:extLst>
              <a:ext uri="{FF2B5EF4-FFF2-40B4-BE49-F238E27FC236}">
                <a16:creationId xmlns:a16="http://schemas.microsoft.com/office/drawing/2014/main" id="{60FBA8F5-3CD7-49B6-A6FE-DCC7E6B2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12" y="2598967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20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99D92D1-0526-4BDE-A247-FA30C34F82D0}"/>
              </a:ext>
            </a:extLst>
          </p:cNvPr>
          <p:cNvSpPr/>
          <p:nvPr/>
        </p:nvSpPr>
        <p:spPr>
          <a:xfrm>
            <a:off x="116632" y="1060915"/>
            <a:ext cx="2031324" cy="3262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5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accent2"/>
                </a:solidFill>
              </a:rPr>
              <a:t>Grundschulalter</a:t>
            </a:r>
          </a:p>
        </p:txBody>
      </p:sp>
      <p:sp>
        <p:nvSpPr>
          <p:cNvPr id="20" name="Rectangle 4112">
            <a:extLst>
              <a:ext uri="{FF2B5EF4-FFF2-40B4-BE49-F238E27FC236}">
                <a16:creationId xmlns:a16="http://schemas.microsoft.com/office/drawing/2014/main" id="{3FE60CE5-8815-4EFC-81BC-A2079E6F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42" y="1392848"/>
            <a:ext cx="2031324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Drogenkonsum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Jugendkriminalität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Unfallrisiko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Dissozialität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Emotionale Labilität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Aggressivität</a:t>
            </a:r>
            <a:br>
              <a:rPr lang="de-DE" altLang="de-DE" sz="1200" dirty="0">
                <a:solidFill>
                  <a:srgbClr val="004188"/>
                </a:solidFill>
                <a:latin typeface="+mn-lt"/>
              </a:rPr>
            </a:br>
            <a:endParaRPr lang="en-US" altLang="de-DE" sz="1200" dirty="0">
              <a:solidFill>
                <a:srgbClr val="004188"/>
              </a:solidFill>
              <a:latin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3409720-47B6-4981-B473-5BE350E45129}"/>
              </a:ext>
            </a:extLst>
          </p:cNvPr>
          <p:cNvSpPr/>
          <p:nvPr/>
        </p:nvSpPr>
        <p:spPr>
          <a:xfrm>
            <a:off x="2397142" y="1059582"/>
            <a:ext cx="2031324" cy="3262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5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accent2"/>
                </a:solidFill>
              </a:rPr>
              <a:t>Jugendalter</a:t>
            </a:r>
          </a:p>
        </p:txBody>
      </p:sp>
      <p:sp>
        <p:nvSpPr>
          <p:cNvPr id="22" name="Rectangle 4112">
            <a:extLst>
              <a:ext uri="{FF2B5EF4-FFF2-40B4-BE49-F238E27FC236}">
                <a16:creationId xmlns:a16="http://schemas.microsoft.com/office/drawing/2014/main" id="{A345BF97-332B-42F9-9D84-824EE052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137" y="1392848"/>
            <a:ext cx="2031324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Niedriger beruflicher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Status / Beschäftigung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Organisationsdefizit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Risikobereitschaft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Polizeikonflikte</a:t>
            </a:r>
          </a:p>
          <a:p>
            <a:pPr defTabSz="685800">
              <a:spcBef>
                <a:spcPct val="50000"/>
              </a:spcBef>
              <a:buClr>
                <a:schemeClr val="tx1"/>
              </a:buClr>
            </a:pPr>
            <a:r>
              <a:rPr lang="de-DE" altLang="de-DE" sz="1200" dirty="0">
                <a:solidFill>
                  <a:srgbClr val="004188"/>
                </a:solidFill>
                <a:latin typeface="+mn-lt"/>
              </a:rPr>
              <a:t>Delinquenz</a:t>
            </a:r>
            <a:endParaRPr lang="en-US" altLang="de-DE" sz="1200" dirty="0">
              <a:solidFill>
                <a:srgbClr val="004188"/>
              </a:solidFill>
              <a:latin typeface="+mn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8A9B1D9-6C90-470C-9C51-3794A5D0CDDF}"/>
              </a:ext>
            </a:extLst>
          </p:cNvPr>
          <p:cNvSpPr/>
          <p:nvPr/>
        </p:nvSpPr>
        <p:spPr>
          <a:xfrm>
            <a:off x="4653136" y="1060978"/>
            <a:ext cx="2031324" cy="3262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95000"/>
              </a:lnSpc>
              <a:spcBef>
                <a:spcPct val="50000"/>
              </a:spcBef>
            </a:pPr>
            <a:r>
              <a:rPr lang="de-DE" altLang="de-DE" sz="1600" dirty="0">
                <a:solidFill>
                  <a:schemeClr val="accent2"/>
                </a:solidFill>
                <a:latin typeface="+mj-lt"/>
              </a:rPr>
              <a:t>Erwachsenenalter</a:t>
            </a:r>
            <a:endParaRPr lang="de-DE" altLang="de-DE" sz="16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4C6AB35B-BC9D-4AD8-B3D4-C8F696E39DCC}"/>
              </a:ext>
            </a:extLst>
          </p:cNvPr>
          <p:cNvSpPr/>
          <p:nvPr/>
        </p:nvSpPr>
        <p:spPr>
          <a:xfrm>
            <a:off x="893619" y="3543860"/>
            <a:ext cx="432048" cy="180018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AA330F30-AB77-4F78-832F-C49A5CBE4150}"/>
              </a:ext>
            </a:extLst>
          </p:cNvPr>
          <p:cNvSpPr/>
          <p:nvPr/>
        </p:nvSpPr>
        <p:spPr>
          <a:xfrm>
            <a:off x="3125867" y="3543860"/>
            <a:ext cx="432048" cy="180018"/>
          </a:xfrm>
          <a:prstGeom prst="downArrow">
            <a:avLst/>
          </a:prstGeom>
          <a:gradFill>
            <a:gsLst>
              <a:gs pos="56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35822540-7727-4427-8D63-9412593402B5}"/>
              </a:ext>
            </a:extLst>
          </p:cNvPr>
          <p:cNvSpPr/>
          <p:nvPr/>
        </p:nvSpPr>
        <p:spPr>
          <a:xfrm>
            <a:off x="5430123" y="3543860"/>
            <a:ext cx="432048" cy="180018"/>
          </a:xfrm>
          <a:prstGeom prst="downArrow">
            <a:avLst/>
          </a:prstGeom>
          <a:gradFill>
            <a:gsLst>
              <a:gs pos="8400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3F905E9F-E442-4282-A948-3FF2A008D4E3}"/>
              </a:ext>
            </a:extLst>
          </p:cNvPr>
          <p:cNvSpPr/>
          <p:nvPr/>
        </p:nvSpPr>
        <p:spPr>
          <a:xfrm rot="16200000">
            <a:off x="3185973" y="168484"/>
            <a:ext cx="432048" cy="6534726"/>
          </a:xfrm>
          <a:prstGeom prst="downArrow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86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Abilify Maintena">
      <a:dk1>
        <a:srgbClr val="717073"/>
      </a:dk1>
      <a:lt1>
        <a:srgbClr val="FFFFFF"/>
      </a:lt1>
      <a:dk2>
        <a:srgbClr val="00456E"/>
      </a:dk2>
      <a:lt2>
        <a:srgbClr val="FFFFFF"/>
      </a:lt2>
      <a:accent1>
        <a:srgbClr val="178DCD"/>
      </a:accent1>
      <a:accent2>
        <a:srgbClr val="00456E"/>
      </a:accent2>
      <a:accent3>
        <a:srgbClr val="FEC057"/>
      </a:accent3>
      <a:accent4>
        <a:srgbClr val="D4A02A"/>
      </a:accent4>
      <a:accent5>
        <a:srgbClr val="C8C8C8"/>
      </a:accent5>
      <a:accent6>
        <a:srgbClr val="00689E"/>
      </a:accent6>
      <a:hlink>
        <a:srgbClr val="178DCD"/>
      </a:hlink>
      <a:folHlink>
        <a:srgbClr val="00456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3046</Words>
  <Application>Microsoft Office PowerPoint</Application>
  <PresentationFormat>Benutzerdefiniert</PresentationFormat>
  <Paragraphs>318</Paragraphs>
  <Slides>28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Calibri</vt:lpstr>
      <vt:lpstr>Comic Sans MS</vt:lpstr>
      <vt:lpstr>CRCVT K+ Myriad Pro</vt:lpstr>
      <vt:lpstr>ECNEF A+ Myriad Pro</vt:lpstr>
      <vt:lpstr>Lucida Grande</vt:lpstr>
      <vt:lpstr>OBRRP G+ Myriad Pro</vt:lpstr>
      <vt:lpstr>OELHP G+ Myriad Pro</vt:lpstr>
      <vt:lpstr>Times New Roman</vt:lpstr>
      <vt:lpstr>Wingdings</vt:lpstr>
      <vt:lpstr>Office-Design</vt:lpstr>
      <vt:lpstr>ADHS-Therapie in der Transition   QZ Neurologie/Psychiatrie  Dorsten-Marl-Gladbeck 18.09.18</vt:lpstr>
      <vt:lpstr>Interessenkonflikte </vt:lpstr>
      <vt:lpstr>Gelingende Transition zum Erwachsenenalter  </vt:lpstr>
      <vt:lpstr>Gelingende Transition zum Erwachsenenalter  </vt:lpstr>
      <vt:lpstr>Gelingende Transition zum Erwachsenenalter  </vt:lpstr>
      <vt:lpstr>Wichtige Übergangssituationen  bei Kindern und Jugendlichen mit ADHS</vt:lpstr>
      <vt:lpstr>Verzögerte Hirnreifung bei ADHS - Zielparameter: Erreichen der maximalen kortikalen Stärke </vt:lpstr>
      <vt:lpstr>Veränderung des ADHS-Erscheinungsbildes vom Kindesalter zum Jugendalter1</vt:lpstr>
      <vt:lpstr>Mögliche soziale Auswirkungen der ADHS vom  Kindes- zum Erwachsenenalter</vt:lpstr>
      <vt:lpstr>Veränderungen im Jugendalter (bei ADHS)</vt:lpstr>
      <vt:lpstr>Steigende Anforderungen  im Jugend- und Erwachsenenalter</vt:lpstr>
      <vt:lpstr> Übergang mit Qualitätsverlust der Betreuung  </vt:lpstr>
      <vt:lpstr>Frage:  Welches sind Ihre wichtigsten Therapieziele  bei Jugendlichen ab 17 Jahren?</vt:lpstr>
      <vt:lpstr>Verschiebung der Therapieziele</vt:lpstr>
      <vt:lpstr>Multimodale Behandlung bei ADHS</vt:lpstr>
      <vt:lpstr>Was sollte die Medikation leisten?</vt:lpstr>
      <vt:lpstr>Woran scheitert die Adhärenz?</vt:lpstr>
      <vt:lpstr>Medikamentöse Behandlung bei Jugendlichen</vt:lpstr>
      <vt:lpstr>Typische Äußerungen von Jugendlichen</vt:lpstr>
      <vt:lpstr>Medikamentöse Behandlungsoptionen der ADHS bei Kindern und Jugendlichen sowie Erwachsenen</vt:lpstr>
      <vt:lpstr>PowerPoint-Präsentation</vt:lpstr>
      <vt:lpstr>Empfehlungen für die Praxis</vt:lpstr>
      <vt:lpstr>FAZIT</vt:lpstr>
      <vt:lpstr>PowerPoint-Präsentation</vt:lpstr>
      <vt:lpstr>Komorbiditäten bei erwachsenen Patienten  mit ADHS</vt:lpstr>
      <vt:lpstr>Wirtschaftlichkeit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ADHS-Therapie in der Transition   QZ Neurologie/Psychiatrie  Dorsten-Marl-Gladbeck 18.09.18</dc:title>
  <dc:creator>Dr. Ralph Meyers</dc:creator>
  <cp:lastModifiedBy>Dr. Ralph Meyers</cp:lastModifiedBy>
  <cp:revision>3</cp:revision>
  <dcterms:created xsi:type="dcterms:W3CDTF">2016-12-12T11:13:48Z</dcterms:created>
  <dcterms:modified xsi:type="dcterms:W3CDTF">2020-12-05T16:40:27Z</dcterms:modified>
</cp:coreProperties>
</file>